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notesSlides/notesSlide9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10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1.xml" ContentType="application/vnd.openxmlformats-officedocument.presentationml.notesSlide+xml"/>
  <Override PartName="/ppt/embeddings/oleObject12.bin" ContentType="application/vnd.openxmlformats-officedocument.oleObject"/>
  <Override PartName="/ppt/notesSlides/notesSlide12.xml" ContentType="application/vnd.openxmlformats-officedocument.presentationml.notesSlide+xml"/>
  <Override PartName="/ppt/embeddings/oleObject13.bin" ContentType="application/vnd.openxmlformats-officedocument.oleObject"/>
  <Override PartName="/ppt/notesSlides/notesSlide13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4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6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7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18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19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notesSlides/notesSlide20.xml" ContentType="application/vnd.openxmlformats-officedocument.presentationml.notesSlide+xml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21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24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5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26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notesSlides/notesSlide27.xml" ContentType="application/vnd.openxmlformats-officedocument.presentationml.notesSlide+xml"/>
  <Override PartName="/ppt/embeddings/oleObject51.bin" ContentType="application/vnd.openxmlformats-officedocument.oleObject"/>
  <Override PartName="/ppt/notesSlides/notesSlide28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notesSlides/notesSlide29.xml" ContentType="application/vnd.openxmlformats-officedocument.presentationml.notesSlide+xml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notesSlides/notesSlide30.xml" ContentType="application/vnd.openxmlformats-officedocument.presentationml.notesSlide+xml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34.xml" ContentType="application/vnd.openxmlformats-officedocument.presentationml.notesSlide+xml"/>
  <Override PartName="/ppt/embeddings/oleObject63.bin" ContentType="application/vnd.openxmlformats-officedocument.oleObject"/>
  <Override PartName="/ppt/notesSlides/notesSlide35.xml" ContentType="application/vnd.openxmlformats-officedocument.presentationml.notesSlide+xml"/>
  <Override PartName="/ppt/embeddings/oleObject64.bin" ContentType="application/vnd.openxmlformats-officedocument.oleObject"/>
  <Override PartName="/ppt/notesSlides/notesSlide36.xml" ContentType="application/vnd.openxmlformats-officedocument.presentationml.notesSlide+xml"/>
  <Override PartName="/ppt/embeddings/oleObject65.bin" ContentType="application/vnd.openxmlformats-officedocument.oleObject"/>
  <Override PartName="/ppt/notesSlides/notesSlide37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notesSlides/notesSlide40.xml" ContentType="application/vnd.openxmlformats-officedocument.presentationml.notesSlide+xml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41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notesSlides/notesSlide42.xml" ContentType="application/vnd.openxmlformats-officedocument.presentationml.notesSlide+xml"/>
  <Override PartName="/ppt/embeddings/oleObject78.bin" ContentType="application/vnd.openxmlformats-officedocument.oleObject"/>
  <Override PartName="/ppt/notesSlides/notesSlide43.xml" ContentType="application/vnd.openxmlformats-officedocument.presentationml.notesSlide+xml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notesSlides/notesSlide44.xml" ContentType="application/vnd.openxmlformats-officedocument.presentationml.notesSlide+xml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notesSlides/notesSlide45.xml" ContentType="application/vnd.openxmlformats-officedocument.presentationml.notesSlide+xml"/>
  <Override PartName="/ppt/embeddings/oleObject83.bin" ContentType="application/vnd.openxmlformats-officedocument.oleObject"/>
  <Override PartName="/ppt/notesSlides/notesSlide46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notesSlides/notesSlide47.xml" ContentType="application/vnd.openxmlformats-officedocument.presentationml.notesSlide+xml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notesSlides/notesSlide48.xml" ContentType="application/vnd.openxmlformats-officedocument.presentationml.notesSlide+xml"/>
  <Override PartName="/ppt/embeddings/oleObject89.bin" ContentType="application/vnd.openxmlformats-officedocument.oleObject"/>
  <Override PartName="/ppt/notesSlides/notesSlide49.xml" ContentType="application/vnd.openxmlformats-officedocument.presentationml.notesSlide+xml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notesSlides/notesSlide50.xml" ContentType="application/vnd.openxmlformats-officedocument.presentationml.notesSlide+xml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notesSlides/notesSlide51.xml" ContentType="application/vnd.openxmlformats-officedocument.presentationml.notesSlide+xml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notesSlides/notesSlide52.xml" ContentType="application/vnd.openxmlformats-officedocument.presentationml.notesSlide+xml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notesSlides/notesSlide55.xml" ContentType="application/vnd.openxmlformats-officedocument.presentationml.notesSlide+xml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notesSlides/notesSlide56.xml" ContentType="application/vnd.openxmlformats-officedocument.presentationml.notesSlide+xml"/>
  <Override PartName="/ppt/embeddings/oleObject110.bin" ContentType="application/vnd.openxmlformats-officedocument.oleObject"/>
  <Override PartName="/ppt/notesSlides/notesSlide57.xml" ContentType="application/vnd.openxmlformats-officedocument.presentationml.notesSlide+xml"/>
  <Override PartName="/ppt/embeddings/oleObject111.bin" ContentType="application/vnd.openxmlformats-officedocument.oleObject"/>
  <Override PartName="/ppt/notesSlides/notesSlide58.xml" ContentType="application/vnd.openxmlformats-officedocument.presentationml.notesSlide+xml"/>
  <Override PartName="/ppt/embeddings/oleObject112.bin" ContentType="application/vnd.openxmlformats-officedocument.oleObject"/>
  <Override PartName="/ppt/notesSlides/notesSlide59.xml" ContentType="application/vnd.openxmlformats-officedocument.presentationml.notesSlide+xml"/>
  <Override PartName="/ppt/embeddings/oleObject113.bin" ContentType="application/vnd.openxmlformats-officedocument.oleObject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notesSlides/notesSlide62.xml" ContentType="application/vnd.openxmlformats-officedocument.presentationml.notesSlide+xml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63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notesSlides/notesSlide64.xml" ContentType="application/vnd.openxmlformats-officedocument.presentationml.notesSlide+xml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notesSlides/notesSlide65.xml" ContentType="application/vnd.openxmlformats-officedocument.presentationml.notesSlide+xml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notesSlides/notesSlide66.xml" ContentType="application/vnd.openxmlformats-officedocument.presentationml.notesSlide+xml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notesSlides/notesSlide67.xml" ContentType="application/vnd.openxmlformats-officedocument.presentationml.notesSlide+xml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notesSlides/notesSlide68.xml" ContentType="application/vnd.openxmlformats-officedocument.presentationml.notesSlide+xml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notesSlides/notesSlide69.xml" ContentType="application/vnd.openxmlformats-officedocument.presentationml.notesSlide+xml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notesSlides/notesSlide70.xml" ContentType="application/vnd.openxmlformats-officedocument.presentationml.notesSlide+xml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notesSlides/notesSlide71.xml" ContentType="application/vnd.openxmlformats-officedocument.presentationml.notesSlide+xml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notesSlides/notesSlide72.xml" ContentType="application/vnd.openxmlformats-officedocument.presentationml.notesSlide+xml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notesSlides/notesSlide73.xml" ContentType="application/vnd.openxmlformats-officedocument.presentationml.notesSlide+xml"/>
  <Override PartName="/ppt/embeddings/oleObject165.bin" ContentType="application/vnd.openxmlformats-officedocument.oleObject"/>
  <Override PartName="/ppt/notesSlides/notesSlide74.xml" ContentType="application/vnd.openxmlformats-officedocument.presentationml.notesSlide+xml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notesSlides/notesSlide75.xml" ContentType="application/vnd.openxmlformats-officedocument.presentationml.notesSlide+xml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notesSlides/notesSlide76.xml" ContentType="application/vnd.openxmlformats-officedocument.presentationml.notesSlide+xml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notesSlides/notesSlide77.xml" ContentType="application/vnd.openxmlformats-officedocument.presentationml.notesSlide+xml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notesSlides/notesSlide78.xml" ContentType="application/vnd.openxmlformats-officedocument.presentationml.notesSlide+xml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notesSlides/notesSlide79.xml" ContentType="application/vnd.openxmlformats-officedocument.presentationml.notesSlide+xml"/>
  <Override PartName="/ppt/embeddings/oleObject203.bin" ContentType="application/vnd.openxmlformats-officedocument.oleObject"/>
  <Override PartName="/ppt/notesSlides/notesSlide80.xml" ContentType="application/vnd.openxmlformats-officedocument.presentationml.notesSlide+xml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notesSlides/notesSlide81.xml" ContentType="application/vnd.openxmlformats-officedocument.presentationml.notesSlide+xml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notesSlides/notesSlide88.xml" ContentType="application/vnd.openxmlformats-officedocument.presentationml.notesSlide+xml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notesSlides/notesSlide89.xml" ContentType="application/vnd.openxmlformats-officedocument.presentationml.notesSlide+xml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notesSlides/notesSlide90.xml" ContentType="application/vnd.openxmlformats-officedocument.presentationml.notesSlide+xml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notesSlides/notesSlide91.xml" ContentType="application/vnd.openxmlformats-officedocument.presentationml.notesSlide+xml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notesSlides/notesSlide92.xml" ContentType="application/vnd.openxmlformats-officedocument.presentationml.notesSlide+xml"/>
  <Override PartName="/ppt/embeddings/oleObject244.bin" ContentType="application/vnd.openxmlformats-officedocument.oleObject"/>
  <Override PartName="/ppt/notesSlides/notesSlide93.xml" ContentType="application/vnd.openxmlformats-officedocument.presentationml.notesSlide+xml"/>
  <Override PartName="/ppt/embeddings/oleObject245.bin" ContentType="application/vnd.openxmlformats-officedocument.oleObject"/>
  <Override PartName="/ppt/notesSlides/notesSlide94.xml" ContentType="application/vnd.openxmlformats-officedocument.presentationml.notesSlide+xml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ppt/embeddings/oleObject255.bin" ContentType="application/vnd.openxmlformats-officedocument.oleObject"/>
  <Override PartName="/ppt/notesSlides/notesSlide97.xml" ContentType="application/vnd.openxmlformats-officedocument.presentationml.notesSlide+xml"/>
  <Override PartName="/ppt/embeddings/oleObject256.bin" ContentType="application/vnd.openxmlformats-officedocument.oleObject"/>
  <Override PartName="/ppt/embeddings/oleObject257.bin" ContentType="application/vnd.openxmlformats-officedocument.oleObject"/>
  <Override PartName="/ppt/embeddings/oleObject258.bin" ContentType="application/vnd.openxmlformats-officedocument.oleObject"/>
  <Override PartName="/ppt/embeddings/oleObject259.bin" ContentType="application/vnd.openxmlformats-officedocument.oleObject"/>
  <Override PartName="/ppt/embeddings/oleObject260.bin" ContentType="application/vnd.openxmlformats-officedocument.oleObject"/>
  <Override PartName="/ppt/embeddings/oleObject261.bin" ContentType="application/vnd.openxmlformats-officedocument.oleObject"/>
  <Override PartName="/ppt/embeddings/oleObject262.bin" ContentType="application/vnd.openxmlformats-officedocument.oleObject"/>
  <Override PartName="/ppt/embeddings/oleObject263.bin" ContentType="application/vnd.openxmlformats-officedocument.oleObject"/>
  <Override PartName="/ppt/embeddings/oleObject264.bin" ContentType="application/vnd.openxmlformats-officedocument.oleObject"/>
  <Override PartName="/ppt/notesSlides/notesSlide98.xml" ContentType="application/vnd.openxmlformats-officedocument.presentationml.notesSlide+xml"/>
  <Override PartName="/ppt/embeddings/oleObject265.bin" ContentType="application/vnd.openxmlformats-officedocument.oleObject"/>
  <Override PartName="/ppt/embeddings/oleObject266.bin" ContentType="application/vnd.openxmlformats-officedocument.oleObject"/>
  <Override PartName="/ppt/embeddings/oleObject267.bin" ContentType="application/vnd.openxmlformats-officedocument.oleObject"/>
  <Override PartName="/ppt/embeddings/oleObject268.bin" ContentType="application/vnd.openxmlformats-officedocument.oleObject"/>
  <Override PartName="/ppt/embeddings/oleObject269.bin" ContentType="application/vnd.openxmlformats-officedocument.oleObject"/>
  <Override PartName="/ppt/embeddings/oleObject270.bin" ContentType="application/vnd.openxmlformats-officedocument.oleObject"/>
  <Override PartName="/ppt/embeddings/oleObject271.bin" ContentType="application/vnd.openxmlformats-officedocument.oleObject"/>
  <Override PartName="/ppt/embeddings/oleObject272.bin" ContentType="application/vnd.openxmlformats-officedocument.oleObject"/>
  <Override PartName="/ppt/embeddings/oleObject273.bin" ContentType="application/vnd.openxmlformats-officedocument.oleObject"/>
  <Override PartName="/ppt/embeddings/oleObject274.bin" ContentType="application/vnd.openxmlformats-officedocument.oleObject"/>
  <Override PartName="/ppt/notesSlides/notesSlide99.xml" ContentType="application/vnd.openxmlformats-officedocument.presentationml.notesSlide+xml"/>
  <Override PartName="/ppt/embeddings/oleObject275.bin" ContentType="application/vnd.openxmlformats-officedocument.oleObject"/>
  <Override PartName="/ppt/embeddings/oleObject276.bin" ContentType="application/vnd.openxmlformats-officedocument.oleObject"/>
  <Override PartName="/ppt/embeddings/oleObject277.bin" ContentType="application/vnd.openxmlformats-officedocument.oleObject"/>
  <Override PartName="/ppt/embeddings/oleObject278.bin" ContentType="application/vnd.openxmlformats-officedocument.oleObject"/>
  <Override PartName="/ppt/embeddings/oleObject279.bin" ContentType="application/vnd.openxmlformats-officedocument.oleObject"/>
  <Override PartName="/ppt/embeddings/oleObject280.bin" ContentType="application/vnd.openxmlformats-officedocument.oleObject"/>
  <Override PartName="/ppt/notesSlides/notesSlide100.xml" ContentType="application/vnd.openxmlformats-officedocument.presentationml.notesSlide+xml"/>
  <Override PartName="/ppt/embeddings/oleObject281.bin" ContentType="application/vnd.openxmlformats-officedocument.oleObject"/>
  <Override PartName="/ppt/embeddings/oleObject282.bin" ContentType="application/vnd.openxmlformats-officedocument.oleObject"/>
  <Override PartName="/ppt/notesSlides/notesSlide101.xml" ContentType="application/vnd.openxmlformats-officedocument.presentationml.notesSlide+xml"/>
  <Override PartName="/ppt/embeddings/oleObject283.bin" ContentType="application/vnd.openxmlformats-officedocument.oleObject"/>
  <Override PartName="/ppt/embeddings/oleObject284.bin" ContentType="application/vnd.openxmlformats-officedocument.oleObject"/>
  <Override PartName="/ppt/embeddings/oleObject285.bin" ContentType="application/vnd.openxmlformats-officedocument.oleObject"/>
  <Override PartName="/ppt/embeddings/oleObject286.bin" ContentType="application/vnd.openxmlformats-officedocument.oleObject"/>
  <Override PartName="/ppt/embeddings/oleObject287.bin" ContentType="application/vnd.openxmlformats-officedocument.oleObject"/>
  <Override PartName="/ppt/embeddings/oleObject288.bin" ContentType="application/vnd.openxmlformats-officedocument.oleObject"/>
  <Override PartName="/ppt/embeddings/oleObject289.bin" ContentType="application/vnd.openxmlformats-officedocument.oleObject"/>
  <Override PartName="/ppt/embeddings/oleObject290.bin" ContentType="application/vnd.openxmlformats-officedocument.oleObject"/>
  <Override PartName="/ppt/embeddings/oleObject291.bin" ContentType="application/vnd.openxmlformats-officedocument.oleObject"/>
  <Override PartName="/ppt/embeddings/oleObject292.bin" ContentType="application/vnd.openxmlformats-officedocument.oleObject"/>
  <Override PartName="/ppt/notesSlides/notesSlide102.xml" ContentType="application/vnd.openxmlformats-officedocument.presentationml.notesSlide+xml"/>
  <Override PartName="/ppt/embeddings/oleObject293.bin" ContentType="application/vnd.openxmlformats-officedocument.oleObject"/>
  <Override PartName="/ppt/embeddings/oleObject294.bin" ContentType="application/vnd.openxmlformats-officedocument.oleObject"/>
  <Override PartName="/ppt/embeddings/oleObject295.bin" ContentType="application/vnd.openxmlformats-officedocument.oleObject"/>
  <Override PartName="/ppt/embeddings/oleObject296.bin" ContentType="application/vnd.openxmlformats-officedocument.oleObject"/>
  <Override PartName="/ppt/embeddings/oleObject297.bin" ContentType="application/vnd.openxmlformats-officedocument.oleObject"/>
  <Override PartName="/ppt/embeddings/oleObject298.bin" ContentType="application/vnd.openxmlformats-officedocument.oleObject"/>
  <Override PartName="/ppt/embeddings/oleObject299.bin" ContentType="application/vnd.openxmlformats-officedocument.oleObject"/>
  <Override PartName="/ppt/embeddings/oleObject300.bin" ContentType="application/vnd.openxmlformats-officedocument.oleObject"/>
  <Override PartName="/ppt/embeddings/oleObject301.bin" ContentType="application/vnd.openxmlformats-officedocument.oleObject"/>
  <Override PartName="/ppt/embeddings/oleObject302.bin" ContentType="application/vnd.openxmlformats-officedocument.oleObject"/>
  <Override PartName="/ppt/embeddings/oleObject303.bin" ContentType="application/vnd.openxmlformats-officedocument.oleObject"/>
  <Override PartName="/ppt/embeddings/oleObject304.bin" ContentType="application/vnd.openxmlformats-officedocument.oleObject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embeddings/oleObject305.bin" ContentType="application/vnd.openxmlformats-officedocument.oleObject"/>
  <Override PartName="/ppt/embeddings/oleObject306.bin" ContentType="application/vnd.openxmlformats-officedocument.oleObject"/>
  <Override PartName="/ppt/notesSlides/notesSlide106.xml" ContentType="application/vnd.openxmlformats-officedocument.presentationml.notesSlide+xml"/>
  <Override PartName="/ppt/embeddings/oleObject307.bin" ContentType="application/vnd.openxmlformats-officedocument.oleObject"/>
  <Override PartName="/ppt/notesSlides/notesSlide107.xml" ContentType="application/vnd.openxmlformats-officedocument.presentationml.notesSlide+xml"/>
  <Override PartName="/ppt/embeddings/oleObject308.bin" ContentType="application/vnd.openxmlformats-officedocument.oleObject"/>
  <Override PartName="/ppt/embeddings/oleObject309.bin" ContentType="application/vnd.openxmlformats-officedocument.oleObject"/>
  <Override PartName="/ppt/embeddings/oleObject310.bin" ContentType="application/vnd.openxmlformats-officedocument.oleObject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embeddings/oleObject311.bin" ContentType="application/vnd.openxmlformats-officedocument.oleObject"/>
  <Override PartName="/ppt/embeddings/oleObject312.bin" ContentType="application/vnd.openxmlformats-officedocument.oleObject"/>
  <Override PartName="/ppt/embeddings/oleObject313.bin" ContentType="application/vnd.openxmlformats-officedocument.oleObject"/>
  <Override PartName="/ppt/embeddings/oleObject314.bin" ContentType="application/vnd.openxmlformats-officedocument.oleObject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embeddings/oleObject315.bin" ContentType="application/vnd.openxmlformats-officedocument.oleObject"/>
  <Override PartName="/ppt/embeddings/oleObject316.bin" ContentType="application/vnd.openxmlformats-officedocument.oleObject"/>
  <Override PartName="/ppt/embeddings/oleObject317.bin" ContentType="application/vnd.openxmlformats-officedocument.oleObject"/>
  <Override PartName="/ppt/embeddings/oleObject318.bin" ContentType="application/vnd.openxmlformats-officedocument.oleObject"/>
  <Override PartName="/ppt/notesSlides/notesSlide112.xml" ContentType="application/vnd.openxmlformats-officedocument.presentationml.notesSlide+xml"/>
  <Override PartName="/ppt/embeddings/oleObject319.bin" ContentType="application/vnd.openxmlformats-officedocument.oleObject"/>
  <Override PartName="/ppt/embeddings/oleObject320.bin" ContentType="application/vnd.openxmlformats-officedocument.oleObject"/>
  <Override PartName="/ppt/embeddings/oleObject321.bin" ContentType="application/vnd.openxmlformats-officedocument.oleObject"/>
  <Override PartName="/ppt/embeddings/oleObject322.bin" ContentType="application/vnd.openxmlformats-officedocument.oleObject"/>
  <Override PartName="/ppt/embeddings/oleObject323.bin" ContentType="application/vnd.openxmlformats-officedocument.oleObject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embeddings/oleObject324.bin" ContentType="application/vnd.openxmlformats-officedocument.oleObject"/>
  <Override PartName="/ppt/embeddings/oleObject325.bin" ContentType="application/vnd.openxmlformats-officedocument.oleObject"/>
  <Override PartName="/ppt/embeddings/oleObject326.bin" ContentType="application/vnd.openxmlformats-officedocument.oleObject"/>
  <Override PartName="/ppt/embeddings/oleObject327.bin" ContentType="application/vnd.openxmlformats-officedocument.oleObject"/>
  <Override PartName="/ppt/embeddings/oleObject328.bin" ContentType="application/vnd.openxmlformats-officedocument.oleObject"/>
  <Override PartName="/ppt/embeddings/oleObject329.bin" ContentType="application/vnd.openxmlformats-officedocument.oleObject"/>
  <Override PartName="/ppt/notesSlides/notesSlide115.xml" ContentType="application/vnd.openxmlformats-officedocument.presentationml.notesSlide+xml"/>
  <Override PartName="/ppt/embeddings/oleObject330.bin" ContentType="application/vnd.openxmlformats-officedocument.oleObject"/>
  <Override PartName="/ppt/embeddings/oleObject331.bin" ContentType="application/vnd.openxmlformats-officedocument.oleObject"/>
  <Override PartName="/ppt/embeddings/oleObject332.bin" ContentType="application/vnd.openxmlformats-officedocument.oleObject"/>
  <Override PartName="/ppt/embeddings/oleObject333.bin" ContentType="application/vnd.openxmlformats-officedocument.oleObject"/>
  <Override PartName="/ppt/embeddings/oleObject334.bin" ContentType="application/vnd.openxmlformats-officedocument.oleObject"/>
  <Override PartName="/ppt/embeddings/oleObject335.bin" ContentType="application/vnd.openxmlformats-officedocument.oleObject"/>
  <Override PartName="/ppt/notesSlides/notesSlide116.xml" ContentType="application/vnd.openxmlformats-officedocument.presentationml.notesSlide+xml"/>
  <Override PartName="/ppt/embeddings/oleObject336.bin" ContentType="application/vnd.openxmlformats-officedocument.oleObject"/>
  <Override PartName="/ppt/embeddings/oleObject337.bin" ContentType="application/vnd.openxmlformats-officedocument.oleObject"/>
  <Override PartName="/ppt/embeddings/oleObject338.bin" ContentType="application/vnd.openxmlformats-officedocument.oleObject"/>
  <Override PartName="/ppt/embeddings/oleObject339.bin" ContentType="application/vnd.openxmlformats-officedocument.oleObject"/>
  <Override PartName="/ppt/embeddings/oleObject340.bin" ContentType="application/vnd.openxmlformats-officedocument.oleObject"/>
  <Override PartName="/ppt/notesSlides/notesSlide117.xml" ContentType="application/vnd.openxmlformats-officedocument.presentationml.notesSlide+xml"/>
  <Override PartName="/ppt/embeddings/oleObject341.bin" ContentType="application/vnd.openxmlformats-officedocument.oleObject"/>
  <Override PartName="/ppt/embeddings/oleObject342.bin" ContentType="application/vnd.openxmlformats-officedocument.oleObject"/>
  <Override PartName="/ppt/embeddings/oleObject343.bin" ContentType="application/vnd.openxmlformats-officedocument.oleObject"/>
  <Override PartName="/ppt/notesSlides/notesSlide118.xml" ContentType="application/vnd.openxmlformats-officedocument.presentationml.notesSlide+xml"/>
  <Override PartName="/ppt/embeddings/oleObject344.bin" ContentType="application/vnd.openxmlformats-officedocument.oleObject"/>
  <Override PartName="/ppt/embeddings/oleObject345.bin" ContentType="application/vnd.openxmlformats-officedocument.oleObject"/>
  <Override PartName="/ppt/embeddings/oleObject346.bin" ContentType="application/vnd.openxmlformats-officedocument.oleObject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embeddings/oleObject347.bin" ContentType="application/vnd.openxmlformats-officedocument.oleObject"/>
  <Override PartName="/ppt/embeddings/oleObject348.bin" ContentType="application/vnd.openxmlformats-officedocument.oleObject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embeddings/oleObject349.bin" ContentType="application/vnd.openxmlformats-officedocument.oleObject"/>
  <Override PartName="/ppt/embeddings/oleObject350.bin" ContentType="application/vnd.openxmlformats-officedocument.oleObject"/>
  <Override PartName="/ppt/embeddings/oleObject351.bin" ContentType="application/vnd.openxmlformats-officedocument.oleObject"/>
  <Override PartName="/ppt/embeddings/oleObject352.bin" ContentType="application/vnd.openxmlformats-officedocument.oleObject"/>
  <Override PartName="/ppt/embeddings/oleObject353.bin" ContentType="application/vnd.openxmlformats-officedocument.oleObject"/>
  <Override PartName="/ppt/embeddings/oleObject354.bin" ContentType="application/vnd.openxmlformats-officedocument.oleObject"/>
  <Override PartName="/ppt/embeddings/oleObject355.bin" ContentType="application/vnd.openxmlformats-officedocument.oleObject"/>
  <Override PartName="/ppt/embeddings/oleObject356.bin" ContentType="application/vnd.openxmlformats-officedocument.oleObject"/>
  <Override PartName="/ppt/embeddings/oleObject357.bin" ContentType="application/vnd.openxmlformats-officedocument.oleObject"/>
  <Override PartName="/ppt/embeddings/oleObject358.bin" ContentType="application/vnd.openxmlformats-officedocument.oleObject"/>
  <Override PartName="/ppt/embeddings/oleObject359.bin" ContentType="application/vnd.openxmlformats-officedocument.oleObject"/>
  <Override PartName="/ppt/embeddings/oleObject360.bin" ContentType="application/vnd.openxmlformats-officedocument.oleObject"/>
  <Override PartName="/ppt/notesSlides/notesSlide124.xml" ContentType="application/vnd.openxmlformats-officedocument.presentationml.notesSlide+xml"/>
  <Override PartName="/ppt/embeddings/oleObject361.bin" ContentType="application/vnd.openxmlformats-officedocument.oleObject"/>
  <Override PartName="/ppt/embeddings/oleObject362.bin" ContentType="application/vnd.openxmlformats-officedocument.oleObject"/>
  <Override PartName="/ppt/embeddings/oleObject363.bin" ContentType="application/vnd.openxmlformats-officedocument.oleObject"/>
  <Override PartName="/ppt/embeddings/oleObject364.bin" ContentType="application/vnd.openxmlformats-officedocument.oleObject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embeddings/oleObject365.bin" ContentType="application/vnd.openxmlformats-officedocument.oleObject"/>
  <Override PartName="/ppt/embeddings/oleObject366.bin" ContentType="application/vnd.openxmlformats-officedocument.oleObject"/>
  <Override PartName="/ppt/notesSlides/notesSlide127.xml" ContentType="application/vnd.openxmlformats-officedocument.presentationml.notesSlide+xml"/>
  <Override PartName="/ppt/embeddings/oleObject367.bin" ContentType="application/vnd.openxmlformats-officedocument.oleObject"/>
  <Override PartName="/ppt/embeddings/oleObject368.bin" ContentType="application/vnd.openxmlformats-officedocument.oleObject"/>
  <Override PartName="/ppt/embeddings/oleObject369.bin" ContentType="application/vnd.openxmlformats-officedocument.oleObject"/>
  <Override PartName="/ppt/embeddings/oleObject370.bin" ContentType="application/vnd.openxmlformats-officedocument.oleObject"/>
  <Override PartName="/ppt/notesSlides/notesSlide128.xml" ContentType="application/vnd.openxmlformats-officedocument.presentationml.notesSlide+xml"/>
  <Override PartName="/ppt/embeddings/oleObject371.bin" ContentType="application/vnd.openxmlformats-officedocument.oleObject"/>
  <Override PartName="/ppt/embeddings/oleObject372.bin" ContentType="application/vnd.openxmlformats-officedocument.oleObject"/>
  <Override PartName="/ppt/embeddings/oleObject373.bin" ContentType="application/vnd.openxmlformats-officedocument.oleObject"/>
  <Override PartName="/ppt/notesSlides/notesSlide129.xml" ContentType="application/vnd.openxmlformats-officedocument.presentationml.notesSlide+xml"/>
  <Override PartName="/ppt/embeddings/oleObject374.bin" ContentType="application/vnd.openxmlformats-officedocument.oleObject"/>
  <Override PartName="/ppt/embeddings/oleObject375.bin" ContentType="application/vnd.openxmlformats-officedocument.oleObject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embeddings/oleObject376.bin" ContentType="application/vnd.openxmlformats-officedocument.oleObject"/>
  <Override PartName="/ppt/embeddings/oleObject377.bin" ContentType="application/vnd.openxmlformats-officedocument.oleObject"/>
  <Override PartName="/ppt/embeddings/oleObject378.bin" ContentType="application/vnd.openxmlformats-officedocument.oleObject"/>
  <Override PartName="/ppt/embeddings/oleObject379.bin" ContentType="application/vnd.openxmlformats-officedocument.oleObject"/>
  <Override PartName="/ppt/embeddings/oleObject380.bin" ContentType="application/vnd.openxmlformats-officedocument.oleObject"/>
  <Override PartName="/ppt/embeddings/oleObject381.bin" ContentType="application/vnd.openxmlformats-officedocument.oleObject"/>
  <Override PartName="/ppt/notesSlides/notesSlide132.xml" ContentType="application/vnd.openxmlformats-officedocument.presentationml.notesSlide+xml"/>
  <Override PartName="/ppt/embeddings/oleObject382.bin" ContentType="application/vnd.openxmlformats-officedocument.oleObject"/>
  <Override PartName="/ppt/embeddings/oleObject383.bin" ContentType="application/vnd.openxmlformats-officedocument.oleObject"/>
  <Override PartName="/ppt/embeddings/oleObject384.bin" ContentType="application/vnd.openxmlformats-officedocument.oleObject"/>
  <Override PartName="/ppt/notesSlides/notesSlide133.xml" ContentType="application/vnd.openxmlformats-officedocument.presentationml.notesSlide+xml"/>
  <Override PartName="/ppt/embeddings/oleObject385.bin" ContentType="application/vnd.openxmlformats-officedocument.oleObject"/>
  <Override PartName="/ppt/embeddings/oleObject386.bin" ContentType="application/vnd.openxmlformats-officedocument.oleObject"/>
  <Override PartName="/ppt/embeddings/oleObject387.bin" ContentType="application/vnd.openxmlformats-officedocument.oleObject"/>
  <Override PartName="/ppt/notesSlides/notesSlide134.xml" ContentType="application/vnd.openxmlformats-officedocument.presentationml.notesSlide+xml"/>
  <Override PartName="/ppt/embeddings/oleObject388.bin" ContentType="application/vnd.openxmlformats-officedocument.oleObject"/>
  <Override PartName="/ppt/embeddings/oleObject389.bin" ContentType="application/vnd.openxmlformats-officedocument.oleObject"/>
  <Override PartName="/ppt/notesSlides/notesSlide135.xml" ContentType="application/vnd.openxmlformats-officedocument.presentationml.notesSlide+xml"/>
  <Override PartName="/ppt/embeddings/oleObject390.bin" ContentType="application/vnd.openxmlformats-officedocument.oleObject"/>
  <Override PartName="/ppt/embeddings/oleObject391.bin" ContentType="application/vnd.openxmlformats-officedocument.oleObject"/>
  <Override PartName="/ppt/embeddings/oleObject392.bin" ContentType="application/vnd.openxmlformats-officedocument.oleObject"/>
  <Override PartName="/ppt/embeddings/oleObject393.bin" ContentType="application/vnd.openxmlformats-officedocument.oleObject"/>
  <Override PartName="/ppt/embeddings/oleObject394.bin" ContentType="application/vnd.openxmlformats-officedocument.oleObject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156"/>
  </p:notesMasterIdLst>
  <p:handoutMasterIdLst>
    <p:handoutMasterId r:id="rId157"/>
  </p:handoutMasterIdLst>
  <p:sldIdLst>
    <p:sldId id="2667" r:id="rId2"/>
    <p:sldId id="2745" r:id="rId3"/>
    <p:sldId id="2988" r:id="rId4"/>
    <p:sldId id="3017" r:id="rId5"/>
    <p:sldId id="3111" r:id="rId6"/>
    <p:sldId id="3022" r:id="rId7"/>
    <p:sldId id="3066" r:id="rId8"/>
    <p:sldId id="3067" r:id="rId9"/>
    <p:sldId id="3068" r:id="rId10"/>
    <p:sldId id="3069" r:id="rId11"/>
    <p:sldId id="3071" r:id="rId12"/>
    <p:sldId id="3072" r:id="rId13"/>
    <p:sldId id="3074" r:id="rId14"/>
    <p:sldId id="3075" r:id="rId15"/>
    <p:sldId id="3076" r:id="rId16"/>
    <p:sldId id="3077" r:id="rId17"/>
    <p:sldId id="3078" r:id="rId18"/>
    <p:sldId id="3079" r:id="rId19"/>
    <p:sldId id="3080" r:id="rId20"/>
    <p:sldId id="3081" r:id="rId21"/>
    <p:sldId id="3082" r:id="rId22"/>
    <p:sldId id="3083" r:id="rId23"/>
    <p:sldId id="3084" r:id="rId24"/>
    <p:sldId id="3086" r:id="rId25"/>
    <p:sldId id="3087" r:id="rId26"/>
    <p:sldId id="3088" r:id="rId27"/>
    <p:sldId id="3089" r:id="rId28"/>
    <p:sldId id="3090" r:id="rId29"/>
    <p:sldId id="3091" r:id="rId30"/>
    <p:sldId id="3092" r:id="rId31"/>
    <p:sldId id="3093" r:id="rId32"/>
    <p:sldId id="3094" r:id="rId33"/>
    <p:sldId id="3095" r:id="rId34"/>
    <p:sldId id="3097" r:id="rId35"/>
    <p:sldId id="3098" r:id="rId36"/>
    <p:sldId id="3099" r:id="rId37"/>
    <p:sldId id="3100" r:id="rId38"/>
    <p:sldId id="3101" r:id="rId39"/>
    <p:sldId id="3102" r:id="rId40"/>
    <p:sldId id="3103" r:id="rId41"/>
    <p:sldId id="3104" r:id="rId42"/>
    <p:sldId id="3155" r:id="rId43"/>
    <p:sldId id="3156" r:id="rId44"/>
    <p:sldId id="3157" r:id="rId45"/>
    <p:sldId id="3158" r:id="rId46"/>
    <p:sldId id="3159" r:id="rId47"/>
    <p:sldId id="3160" r:id="rId48"/>
    <p:sldId id="3161" r:id="rId49"/>
    <p:sldId id="3162" r:id="rId50"/>
    <p:sldId id="3105" r:id="rId51"/>
    <p:sldId id="3106" r:id="rId52"/>
    <p:sldId id="3107" r:id="rId53"/>
    <p:sldId id="3108" r:id="rId54"/>
    <p:sldId id="3109" r:id="rId55"/>
    <p:sldId id="3110" r:id="rId56"/>
    <p:sldId id="3129" r:id="rId57"/>
    <p:sldId id="2748" r:id="rId58"/>
    <p:sldId id="2751" r:id="rId59"/>
    <p:sldId id="3024" r:id="rId60"/>
    <p:sldId id="3025" r:id="rId61"/>
    <p:sldId id="3026" r:id="rId62"/>
    <p:sldId id="3027" r:id="rId63"/>
    <p:sldId id="3028" r:id="rId64"/>
    <p:sldId id="3033" r:id="rId65"/>
    <p:sldId id="3034" r:id="rId66"/>
    <p:sldId id="3035" r:id="rId67"/>
    <p:sldId id="3036" r:id="rId68"/>
    <p:sldId id="3037" r:id="rId69"/>
    <p:sldId id="3038" r:id="rId70"/>
    <p:sldId id="3039" r:id="rId71"/>
    <p:sldId id="3040" r:id="rId72"/>
    <p:sldId id="3056" r:id="rId73"/>
    <p:sldId id="3057" r:id="rId74"/>
    <p:sldId id="3058" r:id="rId75"/>
    <p:sldId id="3060" r:id="rId76"/>
    <p:sldId id="3042" r:id="rId77"/>
    <p:sldId id="3043" r:id="rId78"/>
    <p:sldId id="3044" r:id="rId79"/>
    <p:sldId id="3061" r:id="rId80"/>
    <p:sldId id="3046" r:id="rId81"/>
    <p:sldId id="3047" r:id="rId82"/>
    <p:sldId id="3048" r:id="rId83"/>
    <p:sldId id="3049" r:id="rId84"/>
    <p:sldId id="3050" r:id="rId85"/>
    <p:sldId id="3051" r:id="rId86"/>
    <p:sldId id="3052" r:id="rId87"/>
    <p:sldId id="3053" r:id="rId88"/>
    <p:sldId id="3065" r:id="rId89"/>
    <p:sldId id="3130" r:id="rId90"/>
    <p:sldId id="2817" r:id="rId91"/>
    <p:sldId id="2815" r:id="rId92"/>
    <p:sldId id="2816" r:id="rId93"/>
    <p:sldId id="2818" r:id="rId94"/>
    <p:sldId id="2819" r:id="rId95"/>
    <p:sldId id="2826" r:id="rId96"/>
    <p:sldId id="2948" r:id="rId97"/>
    <p:sldId id="2947" r:id="rId98"/>
    <p:sldId id="2949" r:id="rId99"/>
    <p:sldId id="2990" r:id="rId100"/>
    <p:sldId id="3004" r:id="rId101"/>
    <p:sldId id="3005" r:id="rId102"/>
    <p:sldId id="3006" r:id="rId103"/>
    <p:sldId id="2996" r:id="rId104"/>
    <p:sldId id="3003" r:id="rId105"/>
    <p:sldId id="3002" r:id="rId106"/>
    <p:sldId id="3064" r:id="rId107"/>
    <p:sldId id="2889" r:id="rId108"/>
    <p:sldId id="2890" r:id="rId109"/>
    <p:sldId id="2891" r:id="rId110"/>
    <p:sldId id="3063" r:id="rId111"/>
    <p:sldId id="3115" r:id="rId112"/>
    <p:sldId id="3132" r:id="rId113"/>
    <p:sldId id="3116" r:id="rId114"/>
    <p:sldId id="3117" r:id="rId115"/>
    <p:sldId id="3131" r:id="rId116"/>
    <p:sldId id="2897" r:id="rId117"/>
    <p:sldId id="2898" r:id="rId118"/>
    <p:sldId id="2935" r:id="rId119"/>
    <p:sldId id="2899" r:id="rId120"/>
    <p:sldId id="2901" r:id="rId121"/>
    <p:sldId id="2902" r:id="rId122"/>
    <p:sldId id="2943" r:id="rId123"/>
    <p:sldId id="3119" r:id="rId124"/>
    <p:sldId id="2944" r:id="rId125"/>
    <p:sldId id="2907" r:id="rId126"/>
    <p:sldId id="2908" r:id="rId127"/>
    <p:sldId id="3120" r:id="rId128"/>
    <p:sldId id="3121" r:id="rId129"/>
    <p:sldId id="3122" r:id="rId130"/>
    <p:sldId id="3123" r:id="rId131"/>
    <p:sldId id="3124" r:id="rId132"/>
    <p:sldId id="3164" r:id="rId133"/>
    <p:sldId id="3125" r:id="rId134"/>
    <p:sldId id="3126" r:id="rId135"/>
    <p:sldId id="3127" r:id="rId136"/>
    <p:sldId id="3128" r:id="rId137"/>
    <p:sldId id="3118" r:id="rId138"/>
    <p:sldId id="3133" r:id="rId139"/>
    <p:sldId id="3136" r:id="rId140"/>
    <p:sldId id="3137" r:id="rId141"/>
    <p:sldId id="3138" r:id="rId142"/>
    <p:sldId id="3139" r:id="rId143"/>
    <p:sldId id="3140" r:id="rId144"/>
    <p:sldId id="3142" r:id="rId145"/>
    <p:sldId id="3144" r:id="rId146"/>
    <p:sldId id="3146" r:id="rId147"/>
    <p:sldId id="3147" r:id="rId148"/>
    <p:sldId id="3148" r:id="rId149"/>
    <p:sldId id="3149" r:id="rId150"/>
    <p:sldId id="3150" r:id="rId151"/>
    <p:sldId id="3151" r:id="rId152"/>
    <p:sldId id="3152" r:id="rId153"/>
    <p:sldId id="3153" r:id="rId154"/>
    <p:sldId id="3154" r:id="rId15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919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73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225" algn="l" defTabSz="91430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574"/>
    <a:srgbClr val="7F8055"/>
    <a:srgbClr val="64A55A"/>
    <a:srgbClr val="57914F"/>
    <a:srgbClr val="6D9191"/>
    <a:srgbClr val="919191"/>
    <a:srgbClr val="70EAFF"/>
    <a:srgbClr val="00CC00"/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135" autoAdjust="0"/>
    <p:restoredTop sz="92101" autoAdjust="0"/>
  </p:normalViewPr>
  <p:slideViewPr>
    <p:cSldViewPr>
      <p:cViewPr varScale="1">
        <p:scale>
          <a:sx n="107" d="100"/>
          <a:sy n="107" d="100"/>
        </p:scale>
        <p:origin x="-17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notesMaster" Target="notesMasters/notesMaster1.xml"/><Relationship Id="rId157" Type="http://schemas.openxmlformats.org/officeDocument/2006/relationships/handoutMaster" Target="handoutMasters/handoutMaster1.xml"/><Relationship Id="rId158" Type="http://schemas.openxmlformats.org/officeDocument/2006/relationships/printerSettings" Target="printerSettings/printerSettings1.bin"/><Relationship Id="rId15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2.emf"/><Relationship Id="rId3" Type="http://schemas.openxmlformats.org/officeDocument/2006/relationships/image" Target="../media/image2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Relationship Id="rId2" Type="http://schemas.openxmlformats.org/officeDocument/2006/relationships/image" Target="../media/image216.emf"/><Relationship Id="rId3" Type="http://schemas.openxmlformats.org/officeDocument/2006/relationships/image" Target="../media/image217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Relationship Id="rId2" Type="http://schemas.openxmlformats.org/officeDocument/2006/relationships/image" Target="../media/image222.emf"/></Relationships>
</file>

<file path=ppt/drawings/_rels/vmlDrawing10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4" Type="http://schemas.openxmlformats.org/officeDocument/2006/relationships/image" Target="../media/image231.emf"/><Relationship Id="rId5" Type="http://schemas.openxmlformats.org/officeDocument/2006/relationships/image" Target="../media/image232.emf"/><Relationship Id="rId6" Type="http://schemas.openxmlformats.org/officeDocument/2006/relationships/image" Target="../media/image233.emf"/><Relationship Id="rId7" Type="http://schemas.openxmlformats.org/officeDocument/2006/relationships/image" Target="../media/image234.emf"/><Relationship Id="rId1" Type="http://schemas.openxmlformats.org/officeDocument/2006/relationships/image" Target="../media/image228.emf"/><Relationship Id="rId2" Type="http://schemas.openxmlformats.org/officeDocument/2006/relationships/image" Target="../media/image229.emf"/></Relationships>
</file>

<file path=ppt/drawings/_rels/vmlDrawing10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235.emf"/><Relationship Id="rId1" Type="http://schemas.openxmlformats.org/officeDocument/2006/relationships/image" Target="../media/image178.emf"/><Relationship Id="rId2" Type="http://schemas.openxmlformats.org/officeDocument/2006/relationships/image" Target="../media/image177.emf"/></Relationships>
</file>

<file path=ppt/drawings/_rels/vmlDrawing10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4" Type="http://schemas.openxmlformats.org/officeDocument/2006/relationships/image" Target="../media/image236.emf"/><Relationship Id="rId1" Type="http://schemas.openxmlformats.org/officeDocument/2006/relationships/image" Target="../media/image233.emf"/><Relationship Id="rId2" Type="http://schemas.openxmlformats.org/officeDocument/2006/relationships/image" Target="../media/image234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emf"/><Relationship Id="rId2" Type="http://schemas.openxmlformats.org/officeDocument/2006/relationships/image" Target="../media/image241.emf"/></Relationships>
</file>

<file path=ppt/drawings/_rels/vmlDrawing10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4" Type="http://schemas.openxmlformats.org/officeDocument/2006/relationships/image" Target="../media/image243.emf"/><Relationship Id="rId1" Type="http://schemas.openxmlformats.org/officeDocument/2006/relationships/image" Target="../media/image241.emf"/><Relationship Id="rId2" Type="http://schemas.openxmlformats.org/officeDocument/2006/relationships/image" Target="../media/image24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emf"/><Relationship Id="rId2" Type="http://schemas.openxmlformats.org/officeDocument/2006/relationships/image" Target="../media/image245.emf"/><Relationship Id="rId3" Type="http://schemas.openxmlformats.org/officeDocument/2006/relationships/image" Target="../media/image246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Relationship Id="rId2" Type="http://schemas.openxmlformats.org/officeDocument/2006/relationships/image" Target="../media/image246.emf"/></Relationships>
</file>

<file path=ppt/drawings/_rels/vmlDrawing10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emf"/><Relationship Id="rId4" Type="http://schemas.openxmlformats.org/officeDocument/2006/relationships/image" Target="../media/image250.emf"/><Relationship Id="rId1" Type="http://schemas.openxmlformats.org/officeDocument/2006/relationships/image" Target="../media/image151.emf"/><Relationship Id="rId2" Type="http://schemas.openxmlformats.org/officeDocument/2006/relationships/image" Target="../media/image153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emf"/><Relationship Id="rId2" Type="http://schemas.openxmlformats.org/officeDocument/2006/relationships/image" Target="../media/image252.emf"/><Relationship Id="rId3" Type="http://schemas.openxmlformats.org/officeDocument/2006/relationships/image" Target="../media/image169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3.emf"/><Relationship Id="rId2" Type="http://schemas.openxmlformats.org/officeDocument/2006/relationships/image" Target="../media/image252.emf"/><Relationship Id="rId3" Type="http://schemas.openxmlformats.org/officeDocument/2006/relationships/image" Target="../media/image169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Relationship Id="rId2" Type="http://schemas.openxmlformats.org/officeDocument/2006/relationships/image" Target="../media/image255.emf"/></Relationships>
</file>

<file path=ppt/drawings/_rels/vmlDrawing1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4" Type="http://schemas.openxmlformats.org/officeDocument/2006/relationships/image" Target="../media/image259.emf"/><Relationship Id="rId5" Type="http://schemas.openxmlformats.org/officeDocument/2006/relationships/image" Target="../media/image260.emf"/><Relationship Id="rId1" Type="http://schemas.openxmlformats.org/officeDocument/2006/relationships/image" Target="../media/image256.emf"/><Relationship Id="rId2" Type="http://schemas.openxmlformats.org/officeDocument/2006/relationships/image" Target="../media/image25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image" Target="../media/image19.emf"/><Relationship Id="rId2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49.emf"/><Relationship Id="rId3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9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49.emf"/><Relationship Id="rId3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6.emf"/><Relationship Id="rId3" Type="http://schemas.openxmlformats.org/officeDocument/2006/relationships/image" Target="../media/image7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Relationship Id="rId2" Type="http://schemas.openxmlformats.org/officeDocument/2006/relationships/image" Target="../media/image93.emf"/><Relationship Id="rId3" Type="http://schemas.openxmlformats.org/officeDocument/2006/relationships/image" Target="../media/image8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3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95.emf"/><Relationship Id="rId6" Type="http://schemas.openxmlformats.org/officeDocument/2006/relationships/image" Target="../media/image93.emf"/><Relationship Id="rId1" Type="http://schemas.openxmlformats.org/officeDocument/2006/relationships/image" Target="../media/image103.emf"/><Relationship Id="rId2" Type="http://schemas.openxmlformats.org/officeDocument/2006/relationships/image" Target="../media/image104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1" Type="http://schemas.openxmlformats.org/officeDocument/2006/relationships/image" Target="../media/image103.emf"/><Relationship Id="rId2" Type="http://schemas.openxmlformats.org/officeDocument/2006/relationships/image" Target="../media/image104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70.emf"/><Relationship Id="rId1" Type="http://schemas.openxmlformats.org/officeDocument/2006/relationships/image" Target="../media/image108.emf"/><Relationship Id="rId2" Type="http://schemas.openxmlformats.org/officeDocument/2006/relationships/image" Target="../media/image109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Relationship Id="rId3" Type="http://schemas.openxmlformats.org/officeDocument/2006/relationships/image" Target="../media/image111.e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1" Type="http://schemas.openxmlformats.org/officeDocument/2006/relationships/image" Target="../media/image114.emf"/><Relationship Id="rId2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1" Type="http://schemas.openxmlformats.org/officeDocument/2006/relationships/image" Target="../media/image114.emf"/><Relationship Id="rId2" Type="http://schemas.openxmlformats.org/officeDocument/2006/relationships/image" Target="../media/image102.e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1" Type="http://schemas.openxmlformats.org/officeDocument/2006/relationships/image" Target="../media/image114.emf"/><Relationship Id="rId2" Type="http://schemas.openxmlformats.org/officeDocument/2006/relationships/image" Target="../media/image102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1" Type="http://schemas.openxmlformats.org/officeDocument/2006/relationships/image" Target="../media/image114.emf"/><Relationship Id="rId2" Type="http://schemas.openxmlformats.org/officeDocument/2006/relationships/image" Target="../media/image10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5" Type="http://schemas.openxmlformats.org/officeDocument/2006/relationships/image" Target="../media/image121.emf"/><Relationship Id="rId1" Type="http://schemas.openxmlformats.org/officeDocument/2006/relationships/image" Target="../media/image99.emf"/><Relationship Id="rId2" Type="http://schemas.openxmlformats.org/officeDocument/2006/relationships/image" Target="../media/image100.e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image" Target="../media/image99.emf"/><Relationship Id="rId2" Type="http://schemas.openxmlformats.org/officeDocument/2006/relationships/image" Target="../media/image100.e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1" Type="http://schemas.openxmlformats.org/officeDocument/2006/relationships/image" Target="../media/image114.emf"/><Relationship Id="rId2" Type="http://schemas.openxmlformats.org/officeDocument/2006/relationships/image" Target="../media/image102.e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" Type="http://schemas.openxmlformats.org/officeDocument/2006/relationships/image" Target="../media/image98.emf"/><Relationship Id="rId2" Type="http://schemas.openxmlformats.org/officeDocument/2006/relationships/image" Target="../media/image125.e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" Type="http://schemas.openxmlformats.org/officeDocument/2006/relationships/image" Target="../media/image98.emf"/><Relationship Id="rId2" Type="http://schemas.openxmlformats.org/officeDocument/2006/relationships/image" Target="../media/image125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4" Type="http://schemas.openxmlformats.org/officeDocument/2006/relationships/image" Target="../media/image134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37.emf"/><Relationship Id="rId1" Type="http://schemas.openxmlformats.org/officeDocument/2006/relationships/image" Target="../media/image131.emf"/><Relationship Id="rId2" Type="http://schemas.openxmlformats.org/officeDocument/2006/relationships/image" Target="../media/image132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4" Type="http://schemas.openxmlformats.org/officeDocument/2006/relationships/image" Target="../media/image134.emf"/><Relationship Id="rId5" Type="http://schemas.openxmlformats.org/officeDocument/2006/relationships/image" Target="../media/image135.emf"/><Relationship Id="rId6" Type="http://schemas.openxmlformats.org/officeDocument/2006/relationships/image" Target="../media/image136.emf"/><Relationship Id="rId7" Type="http://schemas.openxmlformats.org/officeDocument/2006/relationships/image" Target="../media/image137.emf"/><Relationship Id="rId1" Type="http://schemas.openxmlformats.org/officeDocument/2006/relationships/image" Target="../media/image131.emf"/><Relationship Id="rId2" Type="http://schemas.openxmlformats.org/officeDocument/2006/relationships/image" Target="../media/image13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Relationship Id="rId2" Type="http://schemas.openxmlformats.org/officeDocument/2006/relationships/image" Target="../media/image81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image" Target="../media/image142.emf"/><Relationship Id="rId2" Type="http://schemas.openxmlformats.org/officeDocument/2006/relationships/image" Target="../media/image143.e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49.emf"/><Relationship Id="rId5" Type="http://schemas.openxmlformats.org/officeDocument/2006/relationships/image" Target="../media/image150.emf"/><Relationship Id="rId6" Type="http://schemas.openxmlformats.org/officeDocument/2006/relationships/image" Target="../media/image145.emf"/><Relationship Id="rId1" Type="http://schemas.openxmlformats.org/officeDocument/2006/relationships/image" Target="../media/image142.emf"/><Relationship Id="rId2" Type="http://schemas.openxmlformats.org/officeDocument/2006/relationships/image" Target="../media/image147.e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7" Type="http://schemas.openxmlformats.org/officeDocument/2006/relationships/image" Target="../media/image89.emf"/><Relationship Id="rId8" Type="http://schemas.openxmlformats.org/officeDocument/2006/relationships/image" Target="../media/image157.emf"/><Relationship Id="rId1" Type="http://schemas.openxmlformats.org/officeDocument/2006/relationships/image" Target="../media/image151.emf"/><Relationship Id="rId2" Type="http://schemas.openxmlformats.org/officeDocument/2006/relationships/image" Target="../media/image152.e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157.emf"/><Relationship Id="rId5" Type="http://schemas.openxmlformats.org/officeDocument/2006/relationships/image" Target="../media/image159.emf"/><Relationship Id="rId1" Type="http://schemas.openxmlformats.org/officeDocument/2006/relationships/image" Target="../media/image158.emf"/><Relationship Id="rId2" Type="http://schemas.openxmlformats.org/officeDocument/2006/relationships/image" Target="../media/image156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0.emf"/><Relationship Id="rId1" Type="http://schemas.openxmlformats.org/officeDocument/2006/relationships/image" Target="../media/image161.emf"/><Relationship Id="rId2" Type="http://schemas.openxmlformats.org/officeDocument/2006/relationships/image" Target="../media/image16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56.emf"/><Relationship Id="rId5" Type="http://schemas.openxmlformats.org/officeDocument/2006/relationships/image" Target="../media/image165.emf"/><Relationship Id="rId6" Type="http://schemas.openxmlformats.org/officeDocument/2006/relationships/image" Target="../media/image166.emf"/><Relationship Id="rId1" Type="http://schemas.openxmlformats.org/officeDocument/2006/relationships/image" Target="../media/image151.emf"/><Relationship Id="rId2" Type="http://schemas.openxmlformats.org/officeDocument/2006/relationships/image" Target="../media/image153.e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6" Type="http://schemas.openxmlformats.org/officeDocument/2006/relationships/image" Target="../media/image169.emf"/><Relationship Id="rId7" Type="http://schemas.openxmlformats.org/officeDocument/2006/relationships/image" Target="../media/image170.emf"/><Relationship Id="rId8" Type="http://schemas.openxmlformats.org/officeDocument/2006/relationships/image" Target="../media/image164.emf"/><Relationship Id="rId9" Type="http://schemas.openxmlformats.org/officeDocument/2006/relationships/image" Target="../media/image166.emf"/><Relationship Id="rId1" Type="http://schemas.openxmlformats.org/officeDocument/2006/relationships/image" Target="../media/image151.emf"/><Relationship Id="rId2" Type="http://schemas.openxmlformats.org/officeDocument/2006/relationships/image" Target="../media/image153.e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56.emf"/><Relationship Id="rId5" Type="http://schemas.openxmlformats.org/officeDocument/2006/relationships/image" Target="../media/image167.emf"/><Relationship Id="rId6" Type="http://schemas.openxmlformats.org/officeDocument/2006/relationships/image" Target="../media/image169.emf"/><Relationship Id="rId7" Type="http://schemas.openxmlformats.org/officeDocument/2006/relationships/image" Target="../media/image172.emf"/><Relationship Id="rId8" Type="http://schemas.openxmlformats.org/officeDocument/2006/relationships/image" Target="../media/image170.emf"/><Relationship Id="rId9" Type="http://schemas.openxmlformats.org/officeDocument/2006/relationships/image" Target="../media/image173.emf"/><Relationship Id="rId10" Type="http://schemas.openxmlformats.org/officeDocument/2006/relationships/image" Target="../media/image166.emf"/><Relationship Id="rId1" Type="http://schemas.openxmlformats.org/officeDocument/2006/relationships/image" Target="../media/image151.emf"/><Relationship Id="rId2" Type="http://schemas.openxmlformats.org/officeDocument/2006/relationships/image" Target="../media/image15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Relationship Id="rId2" Type="http://schemas.openxmlformats.org/officeDocument/2006/relationships/image" Target="../media/image178.emf"/><Relationship Id="rId3" Type="http://schemas.openxmlformats.org/officeDocument/2006/relationships/image" Target="../media/image179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emf"/><Relationship Id="rId2" Type="http://schemas.openxmlformats.org/officeDocument/2006/relationships/image" Target="../media/image181.emf"/></Relationships>
</file>

<file path=ppt/drawings/_rels/vmlDrawing8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82.emf"/><Relationship Id="rId9" Type="http://schemas.openxmlformats.org/officeDocument/2006/relationships/image" Target="../media/image183.emf"/><Relationship Id="rId10" Type="http://schemas.openxmlformats.org/officeDocument/2006/relationships/image" Target="../media/image184.emf"/><Relationship Id="rId1" Type="http://schemas.openxmlformats.org/officeDocument/2006/relationships/image" Target="../media/image98.emf"/><Relationship Id="rId2" Type="http://schemas.openxmlformats.org/officeDocument/2006/relationships/image" Target="../media/image125.emf"/></Relationships>
</file>

<file path=ppt/drawings/_rels/vmlDrawing8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1" Type="http://schemas.openxmlformats.org/officeDocument/2006/relationships/image" Target="../media/image186.emf"/><Relationship Id="rId2" Type="http://schemas.openxmlformats.org/officeDocument/2006/relationships/image" Target="../media/image187.emf"/></Relationships>
</file>

<file path=ppt/drawings/_rels/vmlDrawing8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1" Type="http://schemas.openxmlformats.org/officeDocument/2006/relationships/image" Target="../media/image186.emf"/><Relationship Id="rId2" Type="http://schemas.openxmlformats.org/officeDocument/2006/relationships/image" Target="../media/image187.emf"/></Relationships>
</file>

<file path=ppt/drawings/_rels/vmlDrawing8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1" Type="http://schemas.openxmlformats.org/officeDocument/2006/relationships/image" Target="../media/image186.emf"/><Relationship Id="rId2" Type="http://schemas.openxmlformats.org/officeDocument/2006/relationships/image" Target="../media/image18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Relationship Id="rId2" Type="http://schemas.openxmlformats.org/officeDocument/2006/relationships/image" Target="../media/image169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Relationship Id="rId2" Type="http://schemas.openxmlformats.org/officeDocument/2006/relationships/image" Target="../media/image192.emf"/><Relationship Id="rId3" Type="http://schemas.openxmlformats.org/officeDocument/2006/relationships/image" Target="../media/image193.emf"/></Relationships>
</file>

<file path=ppt/drawings/_rels/vmlDrawing9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1" Type="http://schemas.openxmlformats.org/officeDocument/2006/relationships/image" Target="../media/image186.emf"/><Relationship Id="rId2" Type="http://schemas.openxmlformats.org/officeDocument/2006/relationships/image" Target="../media/image187.emf"/></Relationships>
</file>

<file path=ppt/drawings/_rels/vmlDrawing9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1" Type="http://schemas.openxmlformats.org/officeDocument/2006/relationships/image" Target="../media/image195.emf"/><Relationship Id="rId2" Type="http://schemas.openxmlformats.org/officeDocument/2006/relationships/image" Target="../media/image196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1" Type="http://schemas.openxmlformats.org/officeDocument/2006/relationships/image" Target="../media/image197.emf"/><Relationship Id="rId2" Type="http://schemas.openxmlformats.org/officeDocument/2006/relationships/image" Target="../media/image199.emf"/></Relationships>
</file>

<file path=ppt/drawings/_rels/vmlDrawing9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1" Type="http://schemas.openxmlformats.org/officeDocument/2006/relationships/image" Target="../media/image204.emf"/><Relationship Id="rId2" Type="http://schemas.openxmlformats.org/officeDocument/2006/relationships/image" Target="../media/image205.emf"/></Relationships>
</file>

<file path=ppt/drawings/_rels/vmlDrawing9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13.emf"/><Relationship Id="rId1" Type="http://schemas.openxmlformats.org/officeDocument/2006/relationships/image" Target="../media/image204.emf"/><Relationship Id="rId2" Type="http://schemas.openxmlformats.org/officeDocument/2006/relationships/image" Target="../media/image205.emf"/></Relationships>
</file>

<file path=ppt/drawings/_rels/vmlDrawing9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1" Type="http://schemas.openxmlformats.org/officeDocument/2006/relationships/image" Target="../media/image204.emf"/><Relationship Id="rId2" Type="http://schemas.openxmlformats.org/officeDocument/2006/relationships/image" Target="../media/image205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Relationship Id="rId2" Type="http://schemas.openxmlformats.org/officeDocument/2006/relationships/image" Target="../media/image217.emf"/><Relationship Id="rId3" Type="http://schemas.openxmlformats.org/officeDocument/2006/relationships/image" Target="../media/image2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073263D8-E228-40A5-A05A-FEF74F0BC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8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Verdana" pitchFamily="34" charset="0"/>
              </a:defRPr>
            </a:lvl1pPr>
          </a:lstStyle>
          <a:p>
            <a:fld id="{3FFAA3D1-B508-498A-B26A-830D65424A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5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0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5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6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66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5" algn="l" defTabSz="91430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FBC03-73FB-48DA-842F-43DF57ED62D4}" type="slidenum">
              <a:rPr lang="en-US">
                <a:solidFill>
                  <a:prstClr val="black"/>
                </a:solidFill>
                <a:latin typeface="Arial" pitchFamily="34" charset="0"/>
              </a:rPr>
              <a:pPr/>
              <a:t>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>
                <a:latin typeface="Arial" pitchFamily="34" charset="0"/>
              </a:rPr>
              <a:t>Caltech power system research:</a:t>
            </a:r>
          </a:p>
          <a:p>
            <a:pPr eaLnBrk="1" hangingPunct="1"/>
            <a:r>
              <a:rPr lang="en-US" b="1" dirty="0" smtClean="0">
                <a:latin typeface="Arial" pitchFamily="34" charset="0"/>
              </a:rPr>
              <a:t>Network architecture</a:t>
            </a:r>
          </a:p>
          <a:p>
            <a:endParaRPr lang="en-US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June 2012: Caltech IST Advisory Board Meeting, Palo Alto (Mathieu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Desbrun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Oct 2012: </a:t>
            </a:r>
            <a:r>
              <a:rPr lang="en-US" dirty="0" err="1" smtClean="0">
                <a:latin typeface="Arial" pitchFamily="34" charset="0"/>
              </a:rPr>
              <a:t>GridWise</a:t>
            </a:r>
            <a:r>
              <a:rPr lang="en-US" baseline="0" dirty="0" smtClean="0">
                <a:latin typeface="Arial" pitchFamily="34" charset="0"/>
              </a:rPr>
              <a:t> Council Meeting (Paul, </a:t>
            </a:r>
            <a:r>
              <a:rPr lang="en-US" baseline="0" dirty="0" err="1" smtClean="0">
                <a:latin typeface="Arial" pitchFamily="34" charset="0"/>
              </a:rPr>
              <a:t>DeMartini</a:t>
            </a:r>
            <a:r>
              <a:rPr lang="en-US" baseline="0" dirty="0" smtClean="0">
                <a:latin typeface="Arial" pitchFamily="34" charset="0"/>
              </a:rPr>
              <a:t>, Ron Meltzer)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Dec 2012: Workshop on smart grid, University of Florida,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Gainsville</a:t>
            </a:r>
            <a:r>
              <a:rPr lang="en-US" baseline="0" dirty="0" smtClean="0">
                <a:latin typeface="Arial" pitchFamily="34" charset="0"/>
              </a:rPr>
              <a:t>, FL (Sean </a:t>
            </a:r>
            <a:r>
              <a:rPr lang="en-US" baseline="0" dirty="0" err="1" smtClean="0">
                <a:latin typeface="Arial" pitchFamily="34" charset="0"/>
              </a:rPr>
              <a:t>Meyn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Dec 2012: SCE Tech</a:t>
            </a:r>
            <a:r>
              <a:rPr lang="en-US" baseline="0" dirty="0" smtClean="0">
                <a:latin typeface="Arial" pitchFamily="34" charset="0"/>
              </a:rPr>
              <a:t> Advisory Board meeting, Westminster, CA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Dec 2012: </a:t>
            </a:r>
            <a:r>
              <a:rPr lang="en-US" baseline="0" dirty="0" err="1" smtClean="0">
                <a:latin typeface="Arial" pitchFamily="34" charset="0"/>
              </a:rPr>
              <a:t>Resnick</a:t>
            </a:r>
            <a:r>
              <a:rPr lang="en-US" baseline="0" dirty="0" smtClean="0">
                <a:latin typeface="Arial" pitchFamily="34" charset="0"/>
              </a:rPr>
              <a:t> Grid 2020 Seminar Panel, Caltech (Paul, </a:t>
            </a:r>
            <a:r>
              <a:rPr lang="en-US" baseline="0" dirty="0" err="1" smtClean="0">
                <a:latin typeface="Arial" pitchFamily="34" charset="0"/>
              </a:rPr>
              <a:t>DeMartini</a:t>
            </a:r>
            <a:r>
              <a:rPr lang="en-US" baseline="0" dirty="0" smtClean="0">
                <a:latin typeface="Arial" pitchFamily="34" charset="0"/>
              </a:rPr>
              <a:t>)</a:t>
            </a:r>
            <a:endParaRPr lang="en-US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March 2013: </a:t>
            </a:r>
            <a:r>
              <a:rPr lang="en-US" dirty="0" err="1" smtClean="0">
                <a:latin typeface="Arial" pitchFamily="34" charset="0"/>
              </a:rPr>
              <a:t>Resnick</a:t>
            </a:r>
            <a:r>
              <a:rPr lang="en-US" dirty="0" smtClean="0">
                <a:latin typeface="Arial" pitchFamily="34" charset="0"/>
              </a:rPr>
              <a:t> Advisory Council, Caltech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April 2013: BCG, San Francisco, CA</a:t>
            </a:r>
          </a:p>
          <a:p>
            <a:r>
              <a:rPr lang="en-US" dirty="0" smtClean="0">
                <a:latin typeface="Arial" pitchFamily="34" charset="0"/>
              </a:rPr>
              <a:t>May 21, 2013: Honeywell visit,</a:t>
            </a:r>
            <a:r>
              <a:rPr lang="en-US" baseline="0" dirty="0" smtClean="0">
                <a:latin typeface="Arial" pitchFamily="34" charset="0"/>
              </a:rPr>
              <a:t> Caltech </a:t>
            </a:r>
            <a:r>
              <a:rPr lang="en-US" dirty="0" smtClean="0">
                <a:latin typeface="Arial" pitchFamily="34" charset="0"/>
              </a:rPr>
              <a:t>(Rhonda Germany – Vice President, Chief Strategy &amp; Marketing Officer, and team)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June 4, 2013: Electric Power Control Centers (EPCC) Workshop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Dejan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Sobajic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dsobajic@gridengineering.com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&gt;)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June 25, 2013: FERC Technical Conference 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Increasing Real-Time and Day-Ahead Market Efficiency through Improved Software (Richard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O’Neill)</a:t>
            </a:r>
            <a:endParaRPr lang="en-US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pPr eaLnBrk="1" hangingPunct="1"/>
            <a:r>
              <a:rPr lang="en-US" b="1" dirty="0" smtClean="0">
                <a:latin typeface="Arial" pitchFamily="34" charset="0"/>
              </a:rPr>
              <a:t>Branch Flow Model: relaxations, </a:t>
            </a:r>
            <a:r>
              <a:rPr lang="en-US" b="1" dirty="0" err="1" smtClean="0">
                <a:latin typeface="Arial" pitchFamily="34" charset="0"/>
              </a:rPr>
              <a:t>convexification</a:t>
            </a:r>
            <a:r>
              <a:rPr lang="en-US" b="1" dirty="0" smtClean="0">
                <a:latin typeface="Arial" pitchFamily="34" charset="0"/>
              </a:rPr>
              <a:t>,</a:t>
            </a:r>
            <a:r>
              <a:rPr lang="en-US" b="1" baseline="0" dirty="0" smtClean="0">
                <a:latin typeface="Arial" pitchFamily="34" charset="0"/>
              </a:rPr>
              <a:t> computation</a:t>
            </a:r>
            <a:endParaRPr lang="en-US" b="1" dirty="0" smtClean="0">
              <a:latin typeface="Arial" pitchFamily="34" charset="0"/>
            </a:endParaRPr>
          </a:p>
          <a:p>
            <a:r>
              <a:rPr lang="en-US" dirty="0" smtClean="0">
                <a:latin typeface="Arial" pitchFamily="34" charset="0"/>
              </a:rPr>
              <a:t>May 24,</a:t>
            </a:r>
            <a:r>
              <a:rPr lang="en-US" baseline="0" dirty="0" smtClean="0">
                <a:latin typeface="Arial" pitchFamily="34" charset="0"/>
              </a:rPr>
              <a:t> 2012: Optimization and Control for Smart Grids, 32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baseline="0" dirty="0" smtClean="0">
                <a:latin typeface="Arial" pitchFamily="34" charset="0"/>
              </a:rPr>
              <a:t> CNLS Annual Conference, Santa Fe, NM (</a:t>
            </a:r>
            <a:r>
              <a:rPr lang="en-US" baseline="0" dirty="0" err="1" smtClean="0">
                <a:latin typeface="Arial" pitchFamily="34" charset="0"/>
              </a:rPr>
              <a:t>Misha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Chertkov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11, 2012: </a:t>
            </a:r>
            <a:r>
              <a:rPr lang="en-US" baseline="0" dirty="0" err="1" smtClean="0">
                <a:latin typeface="Arial" pitchFamily="34" charset="0"/>
              </a:rPr>
              <a:t>Greenmetrics</a:t>
            </a:r>
            <a:r>
              <a:rPr lang="en-US" baseline="0" dirty="0" smtClean="0">
                <a:latin typeface="Arial" pitchFamily="34" charset="0"/>
              </a:rPr>
              <a:t> Workshop, London, UK (Adam </a:t>
            </a:r>
            <a:r>
              <a:rPr lang="en-US" baseline="0" dirty="0" err="1" smtClean="0">
                <a:latin typeface="Arial" pitchFamily="34" charset="0"/>
              </a:rPr>
              <a:t>Wierman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26, 2012: FERC Conference, Washington D.C. (Dick O’Neil)</a:t>
            </a:r>
          </a:p>
          <a:p>
            <a:r>
              <a:rPr lang="en-US" baseline="0" dirty="0" smtClean="0">
                <a:latin typeface="Arial" pitchFamily="34" charset="0"/>
              </a:rPr>
              <a:t>July 31, 2012: Energy Day, Chinese University of Hong Kong (</a:t>
            </a:r>
            <a:r>
              <a:rPr lang="en-US" baseline="0" dirty="0" err="1" smtClean="0">
                <a:latin typeface="Arial" pitchFamily="34" charset="0"/>
              </a:rPr>
              <a:t>Minghua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2, 2012: HK University of Science &amp; Technology (Vince Lau, Roger)</a:t>
            </a:r>
          </a:p>
          <a:p>
            <a:r>
              <a:rPr lang="en-US" baseline="0" dirty="0" smtClean="0">
                <a:latin typeface="Arial" pitchFamily="34" charset="0"/>
              </a:rPr>
              <a:t>Aug 3, 2012: Hong Kong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HK (Victor Li)</a:t>
            </a:r>
          </a:p>
          <a:p>
            <a:r>
              <a:rPr lang="en-US" baseline="0" dirty="0" smtClean="0">
                <a:latin typeface="Arial" pitchFamily="34" charset="0"/>
              </a:rPr>
              <a:t>Aug 6, 2012: Tsinghua University, Institute of Theoretical Computer Science, Beijing, China (Raymond </a:t>
            </a:r>
            <a:r>
              <a:rPr lang="en-US" baseline="0" dirty="0" err="1" smtClean="0">
                <a:latin typeface="Arial" pitchFamily="34" charset="0"/>
              </a:rPr>
              <a:t>Yeung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 17, 2012: Zhejiang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Hang Zhou, China (</a:t>
            </a:r>
            <a:r>
              <a:rPr lang="en-US" baseline="0" dirty="0" err="1" smtClean="0">
                <a:latin typeface="Arial" pitchFamily="34" charset="0"/>
              </a:rPr>
              <a:t>Jiming</a:t>
            </a:r>
            <a:r>
              <a:rPr lang="en-US" baseline="0" dirty="0" smtClean="0">
                <a:latin typeface="Arial" pitchFamily="34" charset="0"/>
              </a:rPr>
              <a:t> Chen)</a:t>
            </a:r>
          </a:p>
          <a:p>
            <a:r>
              <a:rPr lang="en-US" baseline="0" dirty="0" smtClean="0">
                <a:latin typeface="Arial" pitchFamily="34" charset="0"/>
              </a:rPr>
              <a:t>Aug 20, 2012: Shanghai </a:t>
            </a:r>
            <a:r>
              <a:rPr lang="en-US" baseline="0" dirty="0" err="1" smtClean="0">
                <a:latin typeface="Arial" pitchFamily="34" charset="0"/>
              </a:rPr>
              <a:t>Jiaotong</a:t>
            </a:r>
            <a:r>
              <a:rPr lang="en-US" baseline="0" dirty="0" smtClean="0">
                <a:latin typeface="Arial" pitchFamily="34" charset="0"/>
              </a:rPr>
              <a:t> University,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, Shanghai, China (</a:t>
            </a:r>
            <a:r>
              <a:rPr lang="en-US" baseline="0" dirty="0" err="1" smtClean="0">
                <a:latin typeface="Arial" pitchFamily="34" charset="0"/>
              </a:rPr>
              <a:t>Xinbing</a:t>
            </a:r>
            <a:r>
              <a:rPr lang="en-US" baseline="0" dirty="0" smtClean="0">
                <a:latin typeface="Arial" pitchFamily="34" charset="0"/>
              </a:rPr>
              <a:t> Wang)</a:t>
            </a:r>
          </a:p>
          <a:p>
            <a:r>
              <a:rPr lang="en-US" baseline="0" dirty="0" smtClean="0">
                <a:latin typeface="Arial" pitchFamily="34" charset="0"/>
              </a:rPr>
              <a:t>Sept 5, 2012: U Texas A&amp;M,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 of ECE, Fishbowl Seminar Series (</a:t>
            </a:r>
            <a:r>
              <a:rPr lang="en-US" baseline="0" dirty="0" err="1" smtClean="0">
                <a:latin typeface="Arial" pitchFamily="34" charset="0"/>
              </a:rPr>
              <a:t>Srinivas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Shakkottai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Sept 2012: Swinburne University, Australia (Lachlan Andrew)</a:t>
            </a:r>
          </a:p>
          <a:p>
            <a:r>
              <a:rPr lang="en-US" baseline="0" dirty="0" smtClean="0">
                <a:latin typeface="Arial" pitchFamily="34" charset="0"/>
              </a:rPr>
              <a:t>Nov 15, 2012: Distinguished Speaker, Northeast University, Boston MA (Edmund </a:t>
            </a:r>
            <a:r>
              <a:rPr lang="en-US" baseline="0" dirty="0" err="1" smtClean="0">
                <a:latin typeface="Arial" pitchFamily="34" charset="0"/>
              </a:rPr>
              <a:t>Yeh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Arial" pitchFamily="34" charset="0"/>
              </a:rPr>
              <a:t>Equivalence of Branch Flow and Bus Injection Models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itchFamily="34" charset="0"/>
              </a:rPr>
              <a:t>Oct 5,</a:t>
            </a:r>
            <a:r>
              <a:rPr lang="en-US" baseline="0" dirty="0" smtClean="0">
                <a:latin typeface="Arial" pitchFamily="34" charset="0"/>
              </a:rPr>
              <a:t> 2012: 50</a:t>
            </a:r>
            <a:r>
              <a:rPr lang="en-US" baseline="30000" dirty="0" smtClean="0">
                <a:latin typeface="Arial" pitchFamily="34" charset="0"/>
              </a:rPr>
              <a:t>th</a:t>
            </a:r>
            <a:r>
              <a:rPr lang="en-US" baseline="0" dirty="0" smtClean="0">
                <a:latin typeface="Arial" pitchFamily="34" charset="0"/>
              </a:rPr>
              <a:t> Annual </a:t>
            </a:r>
            <a:r>
              <a:rPr lang="en-US" baseline="0" dirty="0" err="1" smtClean="0">
                <a:latin typeface="Arial" pitchFamily="34" charset="0"/>
              </a:rPr>
              <a:t>Allerton</a:t>
            </a:r>
            <a:r>
              <a:rPr lang="en-US" baseline="0" dirty="0" smtClean="0">
                <a:latin typeface="Arial" pitchFamily="34" charset="0"/>
              </a:rPr>
              <a:t> Conference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Dominguez-Garcia, Alejandro)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>
                <a:latin typeface="Arial" pitchFamily="34" charset="0"/>
              </a:rPr>
              <a:t>Exact relaxation for radial networks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Nov 6, 2012: IEEE </a:t>
            </a:r>
            <a:r>
              <a:rPr lang="en-US" baseline="0" dirty="0" err="1" smtClean="0">
                <a:latin typeface="Arial" pitchFamily="34" charset="0"/>
              </a:rPr>
              <a:t>SmartGridComm</a:t>
            </a:r>
            <a:r>
              <a:rPr lang="en-US" baseline="0" dirty="0" smtClean="0">
                <a:latin typeface="Arial" pitchFamily="34" charset="0"/>
              </a:rPr>
              <a:t> Conference (Tainan, Taiwan)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Jan 25, 2013: SUNY Buffalo,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 (</a:t>
            </a:r>
            <a:r>
              <a:rPr lang="en-US" baseline="0" dirty="0" err="1" smtClean="0">
                <a:latin typeface="Arial" pitchFamily="34" charset="0"/>
              </a:rPr>
              <a:t>Dimitri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Pados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Feb 20, 2013: DIMACS workshop, Rutgers University, NJ (Dan </a:t>
            </a:r>
            <a:r>
              <a:rPr lang="en-US" baseline="0" dirty="0" err="1" smtClean="0">
                <a:latin typeface="Arial" pitchFamily="34" charset="0"/>
              </a:rPr>
              <a:t>Bienstock</a:t>
            </a:r>
            <a:r>
              <a:rPr lang="en-US" baseline="0" dirty="0" smtClean="0">
                <a:latin typeface="Arial" pitchFamily="34" charset="0"/>
              </a:rPr>
              <a:t>, SL)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March 20, 2013: UCLA SMERC Lecture (</a:t>
            </a:r>
            <a:r>
              <a:rPr lang="en-US" baseline="0" dirty="0" err="1" smtClean="0">
                <a:latin typeface="Arial" pitchFamily="34" charset="0"/>
              </a:rPr>
              <a:t>Rajit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Gadh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March 21, 2013: Systems and optimization aspects of smart grid challenges 2013, U Arizona, Tucson </a:t>
            </a:r>
          </a:p>
          <a:p>
            <a:r>
              <a:rPr lang="en-US" baseline="0" dirty="0" smtClean="0">
                <a:latin typeface="Arial" pitchFamily="34" charset="0"/>
              </a:rPr>
              <a:t>March 28, 2013: Michigan, Ann Arbor (Ian </a:t>
            </a:r>
            <a:r>
              <a:rPr lang="en-US" baseline="0" dirty="0" err="1" smtClean="0">
                <a:latin typeface="Arial" pitchFamily="34" charset="0"/>
              </a:rPr>
              <a:t>Hiskens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June 5, 2013: Electric Power Control Center (EPCC) Workshop (</a:t>
            </a:r>
            <a:r>
              <a:rPr lang="en-US" baseline="0" dirty="0" err="1" smtClean="0">
                <a:latin typeface="Arial" pitchFamily="34" charset="0"/>
              </a:rPr>
              <a:t>Dejan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Sobajic</a:t>
            </a:r>
            <a:r>
              <a:rPr lang="en-US" baseline="0" dirty="0" smtClean="0">
                <a:latin typeface="Arial" pitchFamily="34" charset="0"/>
              </a:rPr>
              <a:t>, NYISO)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June 19, 2013: ACC Smart Grid Tutorial (</a:t>
            </a:r>
            <a:r>
              <a:rPr lang="en-US" baseline="0" dirty="0" err="1" smtClean="0">
                <a:latin typeface="Arial" pitchFamily="34" charset="0"/>
              </a:rPr>
              <a:t>Dennice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Gayme</a:t>
            </a:r>
            <a:r>
              <a:rPr lang="en-US" baseline="0" dirty="0" smtClean="0">
                <a:latin typeface="Arial" pitchFamily="34" charset="0"/>
              </a:rPr>
              <a:t>, </a:t>
            </a:r>
            <a:r>
              <a:rPr lang="en-US" baseline="0" dirty="0" err="1" smtClean="0">
                <a:latin typeface="Arial" pitchFamily="34" charset="0"/>
              </a:rPr>
              <a:t>Ufuk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Topcu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July 4, 2013: 2</a:t>
            </a:r>
            <a:r>
              <a:rPr lang="en-US" baseline="30000" dirty="0" smtClean="0">
                <a:latin typeface="Arial" pitchFamily="34" charset="0"/>
              </a:rPr>
              <a:t>nd</a:t>
            </a:r>
            <a:r>
              <a:rPr lang="en-US" baseline="0" dirty="0" smtClean="0">
                <a:latin typeface="Arial" pitchFamily="34" charset="0"/>
              </a:rPr>
              <a:t> International Workshop on Mathematical Issues in Information Sciences, Xi’an, China (Tom </a:t>
            </a:r>
            <a:r>
              <a:rPr lang="en-US" baseline="0" dirty="0" err="1" smtClean="0">
                <a:latin typeface="Arial" pitchFamily="34" charset="0"/>
              </a:rPr>
              <a:t>Luo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August 25-30, 2013: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IREP Symposium-Bulk Power System Dynamics and Control -IX (IREP),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Rethymnon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Greece </a:t>
            </a:r>
            <a:endParaRPr lang="en-US" dirty="0" smtClean="0"/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r>
              <a:rPr lang="en-US" b="1" i="0" u="sng" baseline="0" dirty="0" smtClean="0">
                <a:latin typeface="Arial" pitchFamily="34" charset="0"/>
              </a:rPr>
              <a:t>Smart grid and OPF</a:t>
            </a:r>
          </a:p>
          <a:p>
            <a:r>
              <a:rPr lang="en-US" baseline="0" dirty="0" smtClean="0">
                <a:latin typeface="Arial" pitchFamily="34" charset="0"/>
              </a:rPr>
              <a:t>Sept 26, 2013: Science &amp; Technology Innovators Lecture Series, DTC, U of Minnesota, Minneapolis, MN (</a:t>
            </a:r>
            <a:r>
              <a:rPr lang="en-US" baseline="0" dirty="0" err="1" smtClean="0">
                <a:latin typeface="Arial" pitchFamily="34" charset="0"/>
              </a:rPr>
              <a:t>Giannakis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November 29, 2013: University of Waterloo, </a:t>
            </a:r>
            <a:r>
              <a:rPr lang="en-US" baseline="0" dirty="0" err="1" smtClean="0">
                <a:latin typeface="Arial" pitchFamily="34" charset="0"/>
              </a:rPr>
              <a:t>Canadan</a:t>
            </a:r>
            <a:r>
              <a:rPr lang="en-US" baseline="0" dirty="0" smtClean="0">
                <a:latin typeface="Arial" pitchFamily="34" charset="0"/>
              </a:rPr>
              <a:t> (S. </a:t>
            </a:r>
            <a:r>
              <a:rPr lang="en-US" baseline="0" dirty="0" err="1" smtClean="0">
                <a:latin typeface="Arial" pitchFamily="34" charset="0"/>
              </a:rPr>
              <a:t>Keshav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Feb 12, 2014: University of Washington, Seattle (Daniel </a:t>
            </a:r>
            <a:r>
              <a:rPr lang="en-US" baseline="0" dirty="0" err="1" smtClean="0">
                <a:latin typeface="Arial" pitchFamily="34" charset="0"/>
              </a:rPr>
              <a:t>Kerschen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March 25-28, 2014: Short course, Zhejiang University [with Vincent Lau, HKUST] (</a:t>
            </a:r>
            <a:r>
              <a:rPr lang="en-US" baseline="0" dirty="0" err="1" smtClean="0">
                <a:latin typeface="Arial" pitchFamily="34" charset="0"/>
              </a:rPr>
              <a:t>Jiming</a:t>
            </a:r>
            <a:r>
              <a:rPr lang="en-US" baseline="0" dirty="0" smtClean="0">
                <a:latin typeface="Arial" pitchFamily="34" charset="0"/>
              </a:rPr>
              <a:t> Chen, Prof Zhang)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sng" baseline="0" dirty="0" smtClean="0">
                <a:latin typeface="Arial" pitchFamily="34" charset="0"/>
              </a:rPr>
              <a:t>Tutorial: Convex relaxation of OPF</a:t>
            </a:r>
            <a:endParaRPr lang="en-US" baseline="0" dirty="0" smtClean="0">
              <a:latin typeface="Arial" pitchFamily="34" charset="0"/>
            </a:endParaRPr>
          </a:p>
          <a:p>
            <a:r>
              <a:rPr lang="en-US" baseline="0" dirty="0" smtClean="0">
                <a:latin typeface="Arial" pitchFamily="34" charset="0"/>
              </a:rPr>
              <a:t>April 23, 2014: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RTE-IBM workshop on “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Semidefinite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Programming for Optimal Power Flow Problems”, Dublin, Ireland (Patrick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Panciatici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 RTE)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June 19-23, 2014: Lehigh University, PA (Nader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Motee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August 20, 2014: PSCC invited session, Wroclaw, Poland (Patrick </a:t>
            </a:r>
            <a:r>
              <a:rPr lang="en-US" baseline="0" dirty="0" err="1" smtClean="0">
                <a:latin typeface="Arial" pitchFamily="34" charset="0"/>
              </a:rPr>
              <a:t>Panciatici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Oct 15, 2014: LCCC Workshop on Dynamics and Control in Networks, Lund, Sweden (Anders </a:t>
            </a:r>
            <a:r>
              <a:rPr lang="en-US" baseline="0" dirty="0" err="1" smtClean="0">
                <a:latin typeface="Arial" pitchFamily="34" charset="0"/>
              </a:rPr>
              <a:t>Rantzer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itchFamily="34" charset="0"/>
              </a:rPr>
              <a:t>Oct 27, 2014: IEEE Trans on Control of Network Systems Symposium, Boston (</a:t>
            </a:r>
            <a:r>
              <a:rPr lang="en-US" baseline="0" dirty="0" err="1" smtClean="0">
                <a:latin typeface="Arial" pitchFamily="34" charset="0"/>
              </a:rPr>
              <a:t>Yannis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Paschilidis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Dec 3, 2014: USC EE </a:t>
            </a:r>
            <a:r>
              <a:rPr lang="en-US" baseline="0" dirty="0" err="1" smtClean="0">
                <a:latin typeface="Arial" pitchFamily="34" charset="0"/>
              </a:rPr>
              <a:t>Dept</a:t>
            </a:r>
            <a:r>
              <a:rPr lang="en-US" baseline="0" dirty="0" smtClean="0">
                <a:latin typeface="Arial" pitchFamily="34" charset="0"/>
              </a:rPr>
              <a:t> (Comm. Network Group; </a:t>
            </a:r>
            <a:r>
              <a:rPr lang="en-US" baseline="0" dirty="0" err="1" smtClean="0">
                <a:latin typeface="Arial" pitchFamily="34" charset="0"/>
              </a:rPr>
              <a:t>Ashutosh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Nayyar</a:t>
            </a:r>
            <a:r>
              <a:rPr lang="en-US" baseline="0" dirty="0" smtClean="0">
                <a:latin typeface="Arial" pitchFamily="34" charset="0"/>
              </a:rPr>
              <a:t>)</a:t>
            </a:r>
          </a:p>
          <a:p>
            <a:r>
              <a:rPr lang="en-US" baseline="0" dirty="0" smtClean="0">
                <a:latin typeface="Arial" pitchFamily="34" charset="0"/>
              </a:rPr>
              <a:t>Jan 12, 2015: Grid Science Winter School (Scott Backhaus, </a:t>
            </a:r>
            <a:r>
              <a:rPr lang="en-US" baseline="0" dirty="0" err="1" smtClean="0">
                <a:latin typeface="Arial" pitchFamily="34" charset="0"/>
              </a:rPr>
              <a:t>Misha</a:t>
            </a:r>
            <a:r>
              <a:rPr lang="en-US" baseline="0" dirty="0" smtClean="0">
                <a:latin typeface="Arial" pitchFamily="34" charset="0"/>
              </a:rPr>
              <a:t> </a:t>
            </a:r>
            <a:r>
              <a:rPr lang="en-US" baseline="0" dirty="0" err="1" smtClean="0">
                <a:latin typeface="Arial" pitchFamily="34" charset="0"/>
              </a:rPr>
              <a:t>Chertkov</a:t>
            </a:r>
            <a:r>
              <a:rPr lang="en-US" baseline="0" dirty="0" smtClean="0">
                <a:latin typeface="Arial" pitchFamily="34" charset="0"/>
              </a:rPr>
              <a:t>, Russell Bent), Santa Fe, NM</a:t>
            </a: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aseline="0" dirty="0" smtClean="0">
              <a:latin typeface="Arial" pitchFamily="34" charset="0"/>
            </a:endParaRPr>
          </a:p>
          <a:p>
            <a:endParaRPr lang="en-US" b="0" baseline="0" dirty="0" smtClean="0">
              <a:latin typeface="Arial" pitchFamily="34" charset="0"/>
            </a:endParaRPr>
          </a:p>
          <a:p>
            <a:endParaRPr lang="en-US" b="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111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113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154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96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97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99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289970-189D-4693-B246-CD5CFADE5CE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7772400" cy="13716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499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1"/>
            <a:ext cx="7010400" cy="1600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49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1"/>
            <a:ext cx="2895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149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1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n-lt"/>
              </a:defRPr>
            </a:lvl1pPr>
          </a:lstStyle>
          <a:p>
            <a:fld id="{5B58FB5A-09EE-46C3-9E5E-8EC06AB66787}" type="slidenum">
              <a:rPr lang="en-US">
                <a:solidFill>
                  <a:srgbClr val="000000"/>
                </a:solidFill>
                <a:latin typeface="Verdana"/>
              </a:rPr>
              <a:pPr/>
              <a:t>‹#›</a:t>
            </a:fld>
            <a:endParaRPr lang="en-US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4684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1" y="228600"/>
            <a:ext cx="2019300" cy="662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600"/>
            <a:ext cx="5905500" cy="662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7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7" indent="0">
              <a:buNone/>
              <a:defRPr sz="1600"/>
            </a:lvl3pPr>
            <a:lvl4pPr marL="1371459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19" indent="0">
              <a:buNone/>
              <a:defRPr sz="1400"/>
            </a:lvl7pPr>
            <a:lvl8pPr marL="3200073" indent="0">
              <a:buNone/>
              <a:defRPr sz="1400"/>
            </a:lvl8pPr>
            <a:lvl9pPr marL="36572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217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295401"/>
            <a:ext cx="39624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0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7" indent="0">
              <a:buNone/>
              <a:defRPr sz="1800" b="1"/>
            </a:lvl3pPr>
            <a:lvl4pPr marL="1371459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6" indent="0">
              <a:buNone/>
              <a:defRPr sz="1600" b="1"/>
            </a:lvl6pPr>
            <a:lvl7pPr marL="2742919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4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81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976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255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7" indent="0">
              <a:buNone/>
              <a:defRPr sz="2400"/>
            </a:lvl3pPr>
            <a:lvl4pPr marL="1371459" indent="0">
              <a:buNone/>
              <a:defRPr sz="2000"/>
            </a:lvl4pPr>
            <a:lvl5pPr marL="1828613" indent="0">
              <a:buNone/>
              <a:defRPr sz="2000"/>
            </a:lvl5pPr>
            <a:lvl6pPr marL="2285766" indent="0">
              <a:buNone/>
              <a:defRPr sz="2000"/>
            </a:lvl6pPr>
            <a:lvl7pPr marL="2742919" indent="0">
              <a:buNone/>
              <a:defRPr sz="2000"/>
            </a:lvl7pPr>
            <a:lvl8pPr marL="3200073" indent="0">
              <a:buNone/>
              <a:defRPr sz="2000"/>
            </a:lvl8pPr>
            <a:lvl9pPr marL="365722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7" indent="0">
              <a:buNone/>
              <a:defRPr sz="1000"/>
            </a:lvl3pPr>
            <a:lvl4pPr marL="1371459" indent="0">
              <a:buNone/>
              <a:defRPr sz="900"/>
            </a:lvl4pPr>
            <a:lvl5pPr marL="1828613" indent="0">
              <a:buNone/>
              <a:defRPr sz="900"/>
            </a:lvl5pPr>
            <a:lvl6pPr marL="2285766" indent="0">
              <a:buNone/>
              <a:defRPr sz="900"/>
            </a:lvl6pPr>
            <a:lvl7pPr marL="2742919" indent="0">
              <a:buNone/>
              <a:defRPr sz="900"/>
            </a:lvl7pPr>
            <a:lvl8pPr marL="3200073" indent="0">
              <a:buNone/>
              <a:defRPr sz="900"/>
            </a:lvl8pPr>
            <a:lvl9pPr marL="36572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19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86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48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295401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7800" y="228600"/>
            <a:ext cx="694200" cy="6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9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5pPr>
      <a:lvl6pPr marL="45715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6pPr>
      <a:lvl7pPr marL="914307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7pPr>
      <a:lvl8pPr marL="1371459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8pPr>
      <a:lvl9pPr marL="1828613" algn="l" rtl="0" fontAlgn="base">
        <a:spcBef>
          <a:spcPct val="0"/>
        </a:spcBef>
        <a:spcAft>
          <a:spcPct val="0"/>
        </a:spcAft>
        <a:defRPr sz="3800">
          <a:solidFill>
            <a:srgbClr val="0000FF"/>
          </a:solidFill>
          <a:latin typeface="Verdana" pitchFamily="34" charset="0"/>
        </a:defRPr>
      </a:lvl9pPr>
    </p:titleStyle>
    <p:bodyStyle>
      <a:lvl1pPr marL="469852" indent="-469852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7957" indent="-43651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304791" indent="-39524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+mn-lt"/>
        </a:defRPr>
      </a:lvl3pPr>
      <a:lvl4pPr marL="1693690" indent="-38731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93699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50852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3008004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65158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922311" indent="-39842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7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6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9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5" algn="l" defTabSz="9143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emf"/><Relationship Id="rId20" Type="http://schemas.openxmlformats.org/officeDocument/2006/relationships/oleObject" Target="../embeddings/oleObject264.bin"/><Relationship Id="rId21" Type="http://schemas.openxmlformats.org/officeDocument/2006/relationships/image" Target="../media/image166.emf"/><Relationship Id="rId10" Type="http://schemas.openxmlformats.org/officeDocument/2006/relationships/oleObject" Target="../embeddings/oleObject259.bin"/><Relationship Id="rId11" Type="http://schemas.openxmlformats.org/officeDocument/2006/relationships/image" Target="../media/image167.emf"/><Relationship Id="rId12" Type="http://schemas.openxmlformats.org/officeDocument/2006/relationships/oleObject" Target="../embeddings/oleObject260.bin"/><Relationship Id="rId13" Type="http://schemas.openxmlformats.org/officeDocument/2006/relationships/image" Target="../media/image168.emf"/><Relationship Id="rId14" Type="http://schemas.openxmlformats.org/officeDocument/2006/relationships/oleObject" Target="../embeddings/oleObject261.bin"/><Relationship Id="rId15" Type="http://schemas.openxmlformats.org/officeDocument/2006/relationships/image" Target="../media/image169.emf"/><Relationship Id="rId16" Type="http://schemas.openxmlformats.org/officeDocument/2006/relationships/oleObject" Target="../embeddings/oleObject262.bin"/><Relationship Id="rId17" Type="http://schemas.openxmlformats.org/officeDocument/2006/relationships/image" Target="../media/image170.emf"/><Relationship Id="rId18" Type="http://schemas.openxmlformats.org/officeDocument/2006/relationships/oleObject" Target="../embeddings/oleObject263.bin"/><Relationship Id="rId19" Type="http://schemas.openxmlformats.org/officeDocument/2006/relationships/image" Target="../media/image164.emf"/><Relationship Id="rId1" Type="http://schemas.openxmlformats.org/officeDocument/2006/relationships/vmlDrawing" Target="../drawings/vmlDrawing8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7.xml"/><Relationship Id="rId4" Type="http://schemas.openxmlformats.org/officeDocument/2006/relationships/oleObject" Target="../embeddings/oleObject256.bin"/><Relationship Id="rId5" Type="http://schemas.openxmlformats.org/officeDocument/2006/relationships/image" Target="../media/image151.emf"/><Relationship Id="rId6" Type="http://schemas.openxmlformats.org/officeDocument/2006/relationships/oleObject" Target="../embeddings/oleObject257.bin"/><Relationship Id="rId7" Type="http://schemas.openxmlformats.org/officeDocument/2006/relationships/image" Target="../media/image153.emf"/><Relationship Id="rId8" Type="http://schemas.openxmlformats.org/officeDocument/2006/relationships/oleObject" Target="../embeddings/oleObject258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emf"/><Relationship Id="rId20" Type="http://schemas.openxmlformats.org/officeDocument/2006/relationships/oleObject" Target="../embeddings/oleObject273.bin"/><Relationship Id="rId21" Type="http://schemas.openxmlformats.org/officeDocument/2006/relationships/image" Target="../media/image173.emf"/><Relationship Id="rId22" Type="http://schemas.openxmlformats.org/officeDocument/2006/relationships/oleObject" Target="../embeddings/oleObject274.bin"/><Relationship Id="rId23" Type="http://schemas.openxmlformats.org/officeDocument/2006/relationships/image" Target="../media/image166.emf"/><Relationship Id="rId10" Type="http://schemas.openxmlformats.org/officeDocument/2006/relationships/oleObject" Target="../embeddings/oleObject268.bin"/><Relationship Id="rId11" Type="http://schemas.openxmlformats.org/officeDocument/2006/relationships/image" Target="../media/image156.emf"/><Relationship Id="rId12" Type="http://schemas.openxmlformats.org/officeDocument/2006/relationships/oleObject" Target="../embeddings/oleObject269.bin"/><Relationship Id="rId13" Type="http://schemas.openxmlformats.org/officeDocument/2006/relationships/image" Target="../media/image167.emf"/><Relationship Id="rId14" Type="http://schemas.openxmlformats.org/officeDocument/2006/relationships/oleObject" Target="../embeddings/oleObject270.bin"/><Relationship Id="rId15" Type="http://schemas.openxmlformats.org/officeDocument/2006/relationships/image" Target="../media/image169.emf"/><Relationship Id="rId16" Type="http://schemas.openxmlformats.org/officeDocument/2006/relationships/oleObject" Target="../embeddings/oleObject271.bin"/><Relationship Id="rId17" Type="http://schemas.openxmlformats.org/officeDocument/2006/relationships/image" Target="../media/image172.emf"/><Relationship Id="rId18" Type="http://schemas.openxmlformats.org/officeDocument/2006/relationships/oleObject" Target="../embeddings/oleObject272.bin"/><Relationship Id="rId19" Type="http://schemas.openxmlformats.org/officeDocument/2006/relationships/image" Target="../media/image170.emf"/><Relationship Id="rId1" Type="http://schemas.openxmlformats.org/officeDocument/2006/relationships/vmlDrawing" Target="../drawings/vmlDrawing8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8.xml"/><Relationship Id="rId4" Type="http://schemas.openxmlformats.org/officeDocument/2006/relationships/oleObject" Target="../embeddings/oleObject265.bin"/><Relationship Id="rId5" Type="http://schemas.openxmlformats.org/officeDocument/2006/relationships/image" Target="../media/image151.emf"/><Relationship Id="rId6" Type="http://schemas.openxmlformats.org/officeDocument/2006/relationships/oleObject" Target="../embeddings/oleObject266.bin"/><Relationship Id="rId7" Type="http://schemas.openxmlformats.org/officeDocument/2006/relationships/image" Target="../media/image153.emf"/><Relationship Id="rId8" Type="http://schemas.openxmlformats.org/officeDocument/2006/relationships/oleObject" Target="../embeddings/oleObject267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4" Type="http://schemas.openxmlformats.org/officeDocument/2006/relationships/oleObject" Target="../embeddings/oleObject275.bin"/><Relationship Id="rId5" Type="http://schemas.openxmlformats.org/officeDocument/2006/relationships/image" Target="../media/image174.emf"/><Relationship Id="rId6" Type="http://schemas.openxmlformats.org/officeDocument/2006/relationships/oleObject" Target="../embeddings/oleObject276.bin"/><Relationship Id="rId7" Type="http://schemas.openxmlformats.org/officeDocument/2006/relationships/image" Target="../media/image175.emf"/><Relationship Id="rId8" Type="http://schemas.openxmlformats.org/officeDocument/2006/relationships/oleObject" Target="../embeddings/oleObject277.bin"/><Relationship Id="rId9" Type="http://schemas.openxmlformats.org/officeDocument/2006/relationships/image" Target="../media/image176.emf"/><Relationship Id="rId1" Type="http://schemas.openxmlformats.org/officeDocument/2006/relationships/vmlDrawing" Target="../drawings/vmlDrawing83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8.bin"/><Relationship Id="rId4" Type="http://schemas.openxmlformats.org/officeDocument/2006/relationships/image" Target="../media/image177.emf"/><Relationship Id="rId5" Type="http://schemas.openxmlformats.org/officeDocument/2006/relationships/oleObject" Target="../embeddings/oleObject279.bin"/><Relationship Id="rId6" Type="http://schemas.openxmlformats.org/officeDocument/2006/relationships/image" Target="../media/image178.emf"/><Relationship Id="rId7" Type="http://schemas.openxmlformats.org/officeDocument/2006/relationships/oleObject" Target="../embeddings/oleObject280.bin"/><Relationship Id="rId8" Type="http://schemas.openxmlformats.org/officeDocument/2006/relationships/image" Target="../media/image179.emf"/><Relationship Id="rId1" Type="http://schemas.openxmlformats.org/officeDocument/2006/relationships/vmlDrawing" Target="../drawings/vmlDrawing84.vml"/><Relationship Id="rId2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4" Type="http://schemas.openxmlformats.org/officeDocument/2006/relationships/oleObject" Target="../embeddings/oleObject281.bin"/><Relationship Id="rId5" Type="http://schemas.openxmlformats.org/officeDocument/2006/relationships/image" Target="../media/image180.emf"/><Relationship Id="rId6" Type="http://schemas.openxmlformats.org/officeDocument/2006/relationships/oleObject" Target="../embeddings/oleObject282.bin"/><Relationship Id="rId7" Type="http://schemas.openxmlformats.org/officeDocument/2006/relationships/image" Target="../media/image181.emf"/><Relationship Id="rId1" Type="http://schemas.openxmlformats.org/officeDocument/2006/relationships/vmlDrawing" Target="../drawings/vmlDrawing85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emf"/><Relationship Id="rId20" Type="http://schemas.openxmlformats.org/officeDocument/2006/relationships/oleObject" Target="../embeddings/oleObject291.bin"/><Relationship Id="rId21" Type="http://schemas.openxmlformats.org/officeDocument/2006/relationships/image" Target="../media/image183.emf"/><Relationship Id="rId22" Type="http://schemas.openxmlformats.org/officeDocument/2006/relationships/oleObject" Target="../embeddings/oleObject292.bin"/><Relationship Id="rId23" Type="http://schemas.openxmlformats.org/officeDocument/2006/relationships/image" Target="../media/image184.emf"/><Relationship Id="rId10" Type="http://schemas.openxmlformats.org/officeDocument/2006/relationships/oleObject" Target="../embeddings/oleObject286.bin"/><Relationship Id="rId11" Type="http://schemas.openxmlformats.org/officeDocument/2006/relationships/image" Target="../media/image99.emf"/><Relationship Id="rId12" Type="http://schemas.openxmlformats.org/officeDocument/2006/relationships/oleObject" Target="../embeddings/oleObject287.bin"/><Relationship Id="rId13" Type="http://schemas.openxmlformats.org/officeDocument/2006/relationships/image" Target="../media/image100.emf"/><Relationship Id="rId14" Type="http://schemas.openxmlformats.org/officeDocument/2006/relationships/oleObject" Target="../embeddings/oleObject288.bin"/><Relationship Id="rId15" Type="http://schemas.openxmlformats.org/officeDocument/2006/relationships/image" Target="../media/image119.emf"/><Relationship Id="rId16" Type="http://schemas.openxmlformats.org/officeDocument/2006/relationships/oleObject" Target="../embeddings/oleObject289.bin"/><Relationship Id="rId17" Type="http://schemas.openxmlformats.org/officeDocument/2006/relationships/image" Target="../media/image120.emf"/><Relationship Id="rId18" Type="http://schemas.openxmlformats.org/officeDocument/2006/relationships/oleObject" Target="../embeddings/oleObject290.bin"/><Relationship Id="rId19" Type="http://schemas.openxmlformats.org/officeDocument/2006/relationships/image" Target="../media/image182.emf"/><Relationship Id="rId1" Type="http://schemas.openxmlformats.org/officeDocument/2006/relationships/vmlDrawing" Target="../drawings/vmlDrawing8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1.xml"/><Relationship Id="rId4" Type="http://schemas.openxmlformats.org/officeDocument/2006/relationships/oleObject" Target="../embeddings/oleObject283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284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285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8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4" Type="http://schemas.openxmlformats.org/officeDocument/2006/relationships/image" Target="../media/image186.emf"/><Relationship Id="rId5" Type="http://schemas.openxmlformats.org/officeDocument/2006/relationships/oleObject" Target="../embeddings/oleObject294.bin"/><Relationship Id="rId6" Type="http://schemas.openxmlformats.org/officeDocument/2006/relationships/image" Target="../media/image187.emf"/><Relationship Id="rId7" Type="http://schemas.openxmlformats.org/officeDocument/2006/relationships/oleObject" Target="../embeddings/oleObject295.bin"/><Relationship Id="rId8" Type="http://schemas.openxmlformats.org/officeDocument/2006/relationships/image" Target="../media/image188.emf"/><Relationship Id="rId9" Type="http://schemas.openxmlformats.org/officeDocument/2006/relationships/oleObject" Target="../embeddings/oleObject296.bin"/><Relationship Id="rId10" Type="http://schemas.openxmlformats.org/officeDocument/2006/relationships/image" Target="../media/image189.emf"/><Relationship Id="rId1" Type="http://schemas.openxmlformats.org/officeDocument/2006/relationships/vmlDrawing" Target="../drawings/vmlDrawing87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7.bin"/><Relationship Id="rId4" Type="http://schemas.openxmlformats.org/officeDocument/2006/relationships/image" Target="../media/image186.emf"/><Relationship Id="rId5" Type="http://schemas.openxmlformats.org/officeDocument/2006/relationships/oleObject" Target="../embeddings/oleObject298.bin"/><Relationship Id="rId6" Type="http://schemas.openxmlformats.org/officeDocument/2006/relationships/image" Target="../media/image187.emf"/><Relationship Id="rId7" Type="http://schemas.openxmlformats.org/officeDocument/2006/relationships/oleObject" Target="../embeddings/oleObject299.bin"/><Relationship Id="rId8" Type="http://schemas.openxmlformats.org/officeDocument/2006/relationships/image" Target="../media/image188.emf"/><Relationship Id="rId9" Type="http://schemas.openxmlformats.org/officeDocument/2006/relationships/oleObject" Target="../embeddings/oleObject300.bin"/><Relationship Id="rId10" Type="http://schemas.openxmlformats.org/officeDocument/2006/relationships/image" Target="../media/image189.emf"/><Relationship Id="rId1" Type="http://schemas.openxmlformats.org/officeDocument/2006/relationships/vmlDrawing" Target="../drawings/vmlDrawing88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1.bin"/><Relationship Id="rId4" Type="http://schemas.openxmlformats.org/officeDocument/2006/relationships/image" Target="../media/image186.emf"/><Relationship Id="rId5" Type="http://schemas.openxmlformats.org/officeDocument/2006/relationships/oleObject" Target="../embeddings/oleObject302.bin"/><Relationship Id="rId6" Type="http://schemas.openxmlformats.org/officeDocument/2006/relationships/image" Target="../media/image187.emf"/><Relationship Id="rId7" Type="http://schemas.openxmlformats.org/officeDocument/2006/relationships/oleObject" Target="../embeddings/oleObject303.bin"/><Relationship Id="rId8" Type="http://schemas.openxmlformats.org/officeDocument/2006/relationships/image" Target="../media/image188.emf"/><Relationship Id="rId9" Type="http://schemas.openxmlformats.org/officeDocument/2006/relationships/oleObject" Target="../embeddings/oleObject304.bin"/><Relationship Id="rId10" Type="http://schemas.openxmlformats.org/officeDocument/2006/relationships/image" Target="../media/image189.emf"/><Relationship Id="rId1" Type="http://schemas.openxmlformats.org/officeDocument/2006/relationships/vmlDrawing" Target="../drawings/vmlDrawing89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oleObject" Target="../embeddings/oleObject305.bin"/><Relationship Id="rId5" Type="http://schemas.openxmlformats.org/officeDocument/2006/relationships/image" Target="../media/image190.emf"/><Relationship Id="rId6" Type="http://schemas.openxmlformats.org/officeDocument/2006/relationships/oleObject" Target="../embeddings/oleObject306.bin"/><Relationship Id="rId7" Type="http://schemas.openxmlformats.org/officeDocument/2006/relationships/image" Target="../media/image169.emf"/><Relationship Id="rId1" Type="http://schemas.openxmlformats.org/officeDocument/2006/relationships/vmlDrawing" Target="../drawings/vmlDrawing90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4" Type="http://schemas.openxmlformats.org/officeDocument/2006/relationships/oleObject" Target="../embeddings/oleObject307.bin"/><Relationship Id="rId5" Type="http://schemas.openxmlformats.org/officeDocument/2006/relationships/image" Target="../media/image191.emf"/><Relationship Id="rId1" Type="http://schemas.openxmlformats.org/officeDocument/2006/relationships/vmlDrawing" Target="../drawings/vmlDrawing91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4" Type="http://schemas.openxmlformats.org/officeDocument/2006/relationships/oleObject" Target="../embeddings/oleObject308.bin"/><Relationship Id="rId5" Type="http://schemas.openxmlformats.org/officeDocument/2006/relationships/image" Target="../media/image191.emf"/><Relationship Id="rId6" Type="http://schemas.openxmlformats.org/officeDocument/2006/relationships/oleObject" Target="../embeddings/oleObject309.bin"/><Relationship Id="rId7" Type="http://schemas.openxmlformats.org/officeDocument/2006/relationships/image" Target="../media/image192.emf"/><Relationship Id="rId8" Type="http://schemas.openxmlformats.org/officeDocument/2006/relationships/oleObject" Target="../embeddings/oleObject310.bin"/><Relationship Id="rId9" Type="http://schemas.openxmlformats.org/officeDocument/2006/relationships/image" Target="../media/image193.emf"/><Relationship Id="rId1" Type="http://schemas.openxmlformats.org/officeDocument/2006/relationships/vmlDrawing" Target="../drawings/vmlDrawing92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4" Type="http://schemas.openxmlformats.org/officeDocument/2006/relationships/image" Target="../media/image186.emf"/><Relationship Id="rId5" Type="http://schemas.openxmlformats.org/officeDocument/2006/relationships/oleObject" Target="../embeddings/oleObject312.bin"/><Relationship Id="rId6" Type="http://schemas.openxmlformats.org/officeDocument/2006/relationships/image" Target="../media/image187.emf"/><Relationship Id="rId7" Type="http://schemas.openxmlformats.org/officeDocument/2006/relationships/oleObject" Target="../embeddings/oleObject313.bin"/><Relationship Id="rId8" Type="http://schemas.openxmlformats.org/officeDocument/2006/relationships/image" Target="../media/image188.emf"/><Relationship Id="rId9" Type="http://schemas.openxmlformats.org/officeDocument/2006/relationships/oleObject" Target="../embeddings/oleObject314.bin"/><Relationship Id="rId10" Type="http://schemas.openxmlformats.org/officeDocument/2006/relationships/image" Target="../media/image189.emf"/><Relationship Id="rId1" Type="http://schemas.openxmlformats.org/officeDocument/2006/relationships/vmlDrawing" Target="../drawings/vmlDrawing93.vml"/><Relationship Id="rId2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94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4" Type="http://schemas.openxmlformats.org/officeDocument/2006/relationships/oleObject" Target="../embeddings/oleObject315.bin"/><Relationship Id="rId5" Type="http://schemas.openxmlformats.org/officeDocument/2006/relationships/image" Target="../media/image195.emf"/><Relationship Id="rId6" Type="http://schemas.openxmlformats.org/officeDocument/2006/relationships/oleObject" Target="../embeddings/oleObject316.bin"/><Relationship Id="rId7" Type="http://schemas.openxmlformats.org/officeDocument/2006/relationships/image" Target="../media/image196.emf"/><Relationship Id="rId8" Type="http://schemas.openxmlformats.org/officeDocument/2006/relationships/oleObject" Target="../embeddings/oleObject317.bin"/><Relationship Id="rId9" Type="http://schemas.openxmlformats.org/officeDocument/2006/relationships/image" Target="../media/image197.emf"/><Relationship Id="rId10" Type="http://schemas.openxmlformats.org/officeDocument/2006/relationships/oleObject" Target="../embeddings/oleObject318.bin"/><Relationship Id="rId11" Type="http://schemas.openxmlformats.org/officeDocument/2006/relationships/image" Target="../media/image198.emf"/><Relationship Id="rId1" Type="http://schemas.openxmlformats.org/officeDocument/2006/relationships/vmlDrawing" Target="../drawings/vmlDrawing9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1.emf"/><Relationship Id="rId12" Type="http://schemas.openxmlformats.org/officeDocument/2006/relationships/oleObject" Target="../embeddings/oleObject323.bin"/><Relationship Id="rId13" Type="http://schemas.openxmlformats.org/officeDocument/2006/relationships/image" Target="../media/image202.emf"/><Relationship Id="rId1" Type="http://schemas.openxmlformats.org/officeDocument/2006/relationships/vmlDrawing" Target="../drawings/vmlDrawing9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2.xml"/><Relationship Id="rId4" Type="http://schemas.openxmlformats.org/officeDocument/2006/relationships/oleObject" Target="../embeddings/oleObject319.bin"/><Relationship Id="rId5" Type="http://schemas.openxmlformats.org/officeDocument/2006/relationships/image" Target="../media/image197.emf"/><Relationship Id="rId6" Type="http://schemas.openxmlformats.org/officeDocument/2006/relationships/oleObject" Target="../embeddings/oleObject320.bin"/><Relationship Id="rId7" Type="http://schemas.openxmlformats.org/officeDocument/2006/relationships/image" Target="../media/image199.emf"/><Relationship Id="rId8" Type="http://schemas.openxmlformats.org/officeDocument/2006/relationships/oleObject" Target="../embeddings/oleObject321.bin"/><Relationship Id="rId9" Type="http://schemas.openxmlformats.org/officeDocument/2006/relationships/image" Target="../media/image200.emf"/><Relationship Id="rId10" Type="http://schemas.openxmlformats.org/officeDocument/2006/relationships/oleObject" Target="../embeddings/oleObject322.bin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03.emf"/></Relationships>
</file>

<file path=ppt/slides/_rels/slide1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7.emf"/><Relationship Id="rId12" Type="http://schemas.openxmlformats.org/officeDocument/2006/relationships/oleObject" Target="../embeddings/oleObject328.bin"/><Relationship Id="rId13" Type="http://schemas.openxmlformats.org/officeDocument/2006/relationships/image" Target="../media/image208.emf"/><Relationship Id="rId14" Type="http://schemas.openxmlformats.org/officeDocument/2006/relationships/oleObject" Target="../embeddings/oleObject329.bin"/><Relationship Id="rId15" Type="http://schemas.openxmlformats.org/officeDocument/2006/relationships/image" Target="../media/image209.emf"/><Relationship Id="rId16" Type="http://schemas.openxmlformats.org/officeDocument/2006/relationships/image" Target="../media/image210.emf"/><Relationship Id="rId17" Type="http://schemas.openxmlformats.org/officeDocument/2006/relationships/image" Target="../media/image211.emf"/><Relationship Id="rId18" Type="http://schemas.openxmlformats.org/officeDocument/2006/relationships/image" Target="../media/image212.emf"/><Relationship Id="rId1" Type="http://schemas.openxmlformats.org/officeDocument/2006/relationships/vmlDrawing" Target="../drawings/vmlDrawing9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4.xml"/><Relationship Id="rId4" Type="http://schemas.openxmlformats.org/officeDocument/2006/relationships/oleObject" Target="../embeddings/oleObject324.bin"/><Relationship Id="rId5" Type="http://schemas.openxmlformats.org/officeDocument/2006/relationships/image" Target="../media/image204.emf"/><Relationship Id="rId6" Type="http://schemas.openxmlformats.org/officeDocument/2006/relationships/oleObject" Target="../embeddings/oleObject325.bin"/><Relationship Id="rId7" Type="http://schemas.openxmlformats.org/officeDocument/2006/relationships/image" Target="../media/image205.emf"/><Relationship Id="rId8" Type="http://schemas.openxmlformats.org/officeDocument/2006/relationships/oleObject" Target="../embeddings/oleObject326.bin"/><Relationship Id="rId9" Type="http://schemas.openxmlformats.org/officeDocument/2006/relationships/image" Target="../media/image206.emf"/><Relationship Id="rId10" Type="http://schemas.openxmlformats.org/officeDocument/2006/relationships/oleObject" Target="../embeddings/oleObject327.bin"/></Relationships>
</file>

<file path=ppt/slides/_rels/slide1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7.emf"/><Relationship Id="rId12" Type="http://schemas.openxmlformats.org/officeDocument/2006/relationships/image" Target="../media/image214.emf"/><Relationship Id="rId13" Type="http://schemas.openxmlformats.org/officeDocument/2006/relationships/oleObject" Target="../embeddings/oleObject334.bin"/><Relationship Id="rId14" Type="http://schemas.openxmlformats.org/officeDocument/2006/relationships/image" Target="../media/image208.emf"/><Relationship Id="rId15" Type="http://schemas.openxmlformats.org/officeDocument/2006/relationships/oleObject" Target="../embeddings/oleObject335.bin"/><Relationship Id="rId16" Type="http://schemas.openxmlformats.org/officeDocument/2006/relationships/image" Target="../media/image213.emf"/><Relationship Id="rId1" Type="http://schemas.openxmlformats.org/officeDocument/2006/relationships/vmlDrawing" Target="../drawings/vmlDrawing9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5.xml"/><Relationship Id="rId4" Type="http://schemas.openxmlformats.org/officeDocument/2006/relationships/oleObject" Target="../embeddings/oleObject330.bin"/><Relationship Id="rId5" Type="http://schemas.openxmlformats.org/officeDocument/2006/relationships/image" Target="../media/image204.emf"/><Relationship Id="rId6" Type="http://schemas.openxmlformats.org/officeDocument/2006/relationships/oleObject" Target="../embeddings/oleObject331.bin"/><Relationship Id="rId7" Type="http://schemas.openxmlformats.org/officeDocument/2006/relationships/image" Target="../media/image205.emf"/><Relationship Id="rId8" Type="http://schemas.openxmlformats.org/officeDocument/2006/relationships/oleObject" Target="../embeddings/oleObject332.bin"/><Relationship Id="rId9" Type="http://schemas.openxmlformats.org/officeDocument/2006/relationships/image" Target="../media/image206.emf"/><Relationship Id="rId10" Type="http://schemas.openxmlformats.org/officeDocument/2006/relationships/oleObject" Target="../embeddings/oleObject333.bin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39.bin"/><Relationship Id="rId12" Type="http://schemas.openxmlformats.org/officeDocument/2006/relationships/image" Target="../media/image207.emf"/><Relationship Id="rId13" Type="http://schemas.openxmlformats.org/officeDocument/2006/relationships/image" Target="../media/image215.emf"/><Relationship Id="rId14" Type="http://schemas.openxmlformats.org/officeDocument/2006/relationships/oleObject" Target="../embeddings/oleObject340.bin"/><Relationship Id="rId15" Type="http://schemas.openxmlformats.org/officeDocument/2006/relationships/image" Target="../media/image208.emf"/><Relationship Id="rId1" Type="http://schemas.openxmlformats.org/officeDocument/2006/relationships/vmlDrawing" Target="../drawings/vmlDrawing9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6.xml"/><Relationship Id="rId4" Type="http://schemas.openxmlformats.org/officeDocument/2006/relationships/image" Target="../media/image214.emf"/><Relationship Id="rId5" Type="http://schemas.openxmlformats.org/officeDocument/2006/relationships/oleObject" Target="../embeddings/oleObject336.bin"/><Relationship Id="rId6" Type="http://schemas.openxmlformats.org/officeDocument/2006/relationships/image" Target="../media/image204.emf"/><Relationship Id="rId7" Type="http://schemas.openxmlformats.org/officeDocument/2006/relationships/oleObject" Target="../embeddings/oleObject337.bin"/><Relationship Id="rId8" Type="http://schemas.openxmlformats.org/officeDocument/2006/relationships/image" Target="../media/image205.emf"/><Relationship Id="rId9" Type="http://schemas.openxmlformats.org/officeDocument/2006/relationships/oleObject" Target="../embeddings/oleObject338.bin"/><Relationship Id="rId10" Type="http://schemas.openxmlformats.org/officeDocument/2006/relationships/image" Target="../media/image206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4" Type="http://schemas.openxmlformats.org/officeDocument/2006/relationships/oleObject" Target="../embeddings/oleObject341.bin"/><Relationship Id="rId5" Type="http://schemas.openxmlformats.org/officeDocument/2006/relationships/image" Target="../media/image216.emf"/><Relationship Id="rId6" Type="http://schemas.openxmlformats.org/officeDocument/2006/relationships/oleObject" Target="../embeddings/oleObject342.bin"/><Relationship Id="rId7" Type="http://schemas.openxmlformats.org/officeDocument/2006/relationships/image" Target="../media/image217.emf"/><Relationship Id="rId8" Type="http://schemas.openxmlformats.org/officeDocument/2006/relationships/image" Target="../media/image219.emf"/><Relationship Id="rId9" Type="http://schemas.openxmlformats.org/officeDocument/2006/relationships/oleObject" Target="../embeddings/oleObject343.bin"/><Relationship Id="rId10" Type="http://schemas.openxmlformats.org/officeDocument/2006/relationships/image" Target="../media/image218.emf"/><Relationship Id="rId1" Type="http://schemas.openxmlformats.org/officeDocument/2006/relationships/vmlDrawing" Target="../drawings/vmlDrawing99.vml"/><Relationship Id="rId2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4" Type="http://schemas.openxmlformats.org/officeDocument/2006/relationships/oleObject" Target="../embeddings/oleObject344.bin"/><Relationship Id="rId5" Type="http://schemas.openxmlformats.org/officeDocument/2006/relationships/image" Target="../media/image218.emf"/><Relationship Id="rId6" Type="http://schemas.openxmlformats.org/officeDocument/2006/relationships/oleObject" Target="../embeddings/oleObject345.bin"/><Relationship Id="rId7" Type="http://schemas.openxmlformats.org/officeDocument/2006/relationships/image" Target="../media/image216.emf"/><Relationship Id="rId8" Type="http://schemas.openxmlformats.org/officeDocument/2006/relationships/oleObject" Target="../embeddings/oleObject346.bin"/><Relationship Id="rId9" Type="http://schemas.openxmlformats.org/officeDocument/2006/relationships/image" Target="../media/image217.emf"/><Relationship Id="rId10" Type="http://schemas.openxmlformats.org/officeDocument/2006/relationships/image" Target="../media/image219.emf"/><Relationship Id="rId1" Type="http://schemas.openxmlformats.org/officeDocument/2006/relationships/vmlDrawing" Target="../drawings/vmlDrawing100.vml"/><Relationship Id="rId2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20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4" Type="http://schemas.openxmlformats.org/officeDocument/2006/relationships/oleObject" Target="../embeddings/oleObject347.bin"/><Relationship Id="rId5" Type="http://schemas.openxmlformats.org/officeDocument/2006/relationships/image" Target="../media/image221.emf"/><Relationship Id="rId6" Type="http://schemas.openxmlformats.org/officeDocument/2006/relationships/image" Target="../media/image223.emf"/><Relationship Id="rId7" Type="http://schemas.openxmlformats.org/officeDocument/2006/relationships/image" Target="../media/image224.emf"/><Relationship Id="rId8" Type="http://schemas.openxmlformats.org/officeDocument/2006/relationships/oleObject" Target="../embeddings/oleObject348.bin"/><Relationship Id="rId9" Type="http://schemas.openxmlformats.org/officeDocument/2006/relationships/image" Target="../media/image222.emf"/><Relationship Id="rId1" Type="http://schemas.openxmlformats.org/officeDocument/2006/relationships/vmlDrawing" Target="../drawings/vmlDrawing101.vml"/><Relationship Id="rId2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1.emf"/><Relationship Id="rId12" Type="http://schemas.openxmlformats.org/officeDocument/2006/relationships/oleObject" Target="../embeddings/oleObject353.bin"/><Relationship Id="rId13" Type="http://schemas.openxmlformats.org/officeDocument/2006/relationships/image" Target="../media/image232.emf"/><Relationship Id="rId14" Type="http://schemas.openxmlformats.org/officeDocument/2006/relationships/oleObject" Target="../embeddings/oleObject354.bin"/><Relationship Id="rId15" Type="http://schemas.openxmlformats.org/officeDocument/2006/relationships/image" Target="../media/image233.emf"/><Relationship Id="rId16" Type="http://schemas.openxmlformats.org/officeDocument/2006/relationships/oleObject" Target="../embeddings/oleObject355.bin"/><Relationship Id="rId17" Type="http://schemas.openxmlformats.org/officeDocument/2006/relationships/image" Target="../media/image234.emf"/><Relationship Id="rId18" Type="http://schemas.openxmlformats.org/officeDocument/2006/relationships/oleObject" Target="../embeddings/oleObject356.bin"/><Relationship Id="rId1" Type="http://schemas.openxmlformats.org/officeDocument/2006/relationships/vmlDrawing" Target="../drawings/vmlDrawing10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3.xml"/><Relationship Id="rId4" Type="http://schemas.openxmlformats.org/officeDocument/2006/relationships/oleObject" Target="../embeddings/oleObject349.bin"/><Relationship Id="rId5" Type="http://schemas.openxmlformats.org/officeDocument/2006/relationships/image" Target="../media/image228.emf"/><Relationship Id="rId6" Type="http://schemas.openxmlformats.org/officeDocument/2006/relationships/oleObject" Target="../embeddings/oleObject350.bin"/><Relationship Id="rId7" Type="http://schemas.openxmlformats.org/officeDocument/2006/relationships/image" Target="../media/image229.emf"/><Relationship Id="rId8" Type="http://schemas.openxmlformats.org/officeDocument/2006/relationships/oleObject" Target="../embeddings/oleObject351.bin"/><Relationship Id="rId9" Type="http://schemas.openxmlformats.org/officeDocument/2006/relationships/image" Target="../media/image230.emf"/><Relationship Id="rId10" Type="http://schemas.openxmlformats.org/officeDocument/2006/relationships/oleObject" Target="../embeddings/oleObject352.bin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7.bin"/><Relationship Id="rId4" Type="http://schemas.openxmlformats.org/officeDocument/2006/relationships/image" Target="../media/image178.emf"/><Relationship Id="rId5" Type="http://schemas.openxmlformats.org/officeDocument/2006/relationships/oleObject" Target="../embeddings/oleObject358.bin"/><Relationship Id="rId6" Type="http://schemas.openxmlformats.org/officeDocument/2006/relationships/image" Target="../media/image177.emf"/><Relationship Id="rId7" Type="http://schemas.openxmlformats.org/officeDocument/2006/relationships/oleObject" Target="../embeddings/oleObject359.bin"/><Relationship Id="rId8" Type="http://schemas.openxmlformats.org/officeDocument/2006/relationships/image" Target="../media/image179.emf"/><Relationship Id="rId9" Type="http://schemas.openxmlformats.org/officeDocument/2006/relationships/oleObject" Target="../embeddings/oleObject360.bin"/><Relationship Id="rId10" Type="http://schemas.openxmlformats.org/officeDocument/2006/relationships/image" Target="../media/image235.emf"/><Relationship Id="rId1" Type="http://schemas.openxmlformats.org/officeDocument/2006/relationships/vmlDrawing" Target="../drawings/vmlDrawing103.vml"/><Relationship Id="rId2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4" Type="http://schemas.openxmlformats.org/officeDocument/2006/relationships/oleObject" Target="../embeddings/oleObject361.bin"/><Relationship Id="rId5" Type="http://schemas.openxmlformats.org/officeDocument/2006/relationships/image" Target="../media/image233.emf"/><Relationship Id="rId6" Type="http://schemas.openxmlformats.org/officeDocument/2006/relationships/oleObject" Target="../embeddings/oleObject362.bin"/><Relationship Id="rId7" Type="http://schemas.openxmlformats.org/officeDocument/2006/relationships/image" Target="../media/image234.emf"/><Relationship Id="rId8" Type="http://schemas.openxmlformats.org/officeDocument/2006/relationships/oleObject" Target="../embeddings/oleObject363.bin"/><Relationship Id="rId9" Type="http://schemas.openxmlformats.org/officeDocument/2006/relationships/image" Target="../media/image232.emf"/><Relationship Id="rId10" Type="http://schemas.openxmlformats.org/officeDocument/2006/relationships/oleObject" Target="../embeddings/oleObject364.bin"/><Relationship Id="rId11" Type="http://schemas.openxmlformats.org/officeDocument/2006/relationships/image" Target="../media/image236.emf"/><Relationship Id="rId1" Type="http://schemas.openxmlformats.org/officeDocument/2006/relationships/vmlDrawing" Target="../drawings/vmlDrawing104.vml"/><Relationship Id="rId2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emf"/><Relationship Id="rId3" Type="http://schemas.openxmlformats.org/officeDocument/2006/relationships/image" Target="../media/image23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emf"/><Relationship Id="rId3" Type="http://schemas.openxmlformats.org/officeDocument/2006/relationships/image" Target="../media/image239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4" Type="http://schemas.openxmlformats.org/officeDocument/2006/relationships/oleObject" Target="../embeddings/oleObject365.bin"/><Relationship Id="rId5" Type="http://schemas.openxmlformats.org/officeDocument/2006/relationships/image" Target="../media/image240.emf"/><Relationship Id="rId6" Type="http://schemas.openxmlformats.org/officeDocument/2006/relationships/oleObject" Target="../embeddings/oleObject366.bin"/><Relationship Id="rId7" Type="http://schemas.openxmlformats.org/officeDocument/2006/relationships/image" Target="../media/image241.emf"/><Relationship Id="rId1" Type="http://schemas.openxmlformats.org/officeDocument/2006/relationships/vmlDrawing" Target="../drawings/vmlDrawing105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4" Type="http://schemas.openxmlformats.org/officeDocument/2006/relationships/oleObject" Target="../embeddings/oleObject367.bin"/><Relationship Id="rId5" Type="http://schemas.openxmlformats.org/officeDocument/2006/relationships/image" Target="../media/image241.emf"/><Relationship Id="rId6" Type="http://schemas.openxmlformats.org/officeDocument/2006/relationships/oleObject" Target="../embeddings/oleObject368.bin"/><Relationship Id="rId7" Type="http://schemas.openxmlformats.org/officeDocument/2006/relationships/image" Target="../media/image242.emf"/><Relationship Id="rId8" Type="http://schemas.openxmlformats.org/officeDocument/2006/relationships/oleObject" Target="../embeddings/oleObject369.bin"/><Relationship Id="rId9" Type="http://schemas.openxmlformats.org/officeDocument/2006/relationships/image" Target="../media/image240.emf"/><Relationship Id="rId10" Type="http://schemas.openxmlformats.org/officeDocument/2006/relationships/oleObject" Target="../embeddings/oleObject370.bin"/><Relationship Id="rId11" Type="http://schemas.openxmlformats.org/officeDocument/2006/relationships/image" Target="../media/image243.emf"/><Relationship Id="rId1" Type="http://schemas.openxmlformats.org/officeDocument/2006/relationships/vmlDrawing" Target="../drawings/vmlDrawing106.vml"/><Relationship Id="rId2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4" Type="http://schemas.openxmlformats.org/officeDocument/2006/relationships/oleObject" Target="../embeddings/oleObject371.bin"/><Relationship Id="rId5" Type="http://schemas.openxmlformats.org/officeDocument/2006/relationships/image" Target="../media/image244.emf"/><Relationship Id="rId6" Type="http://schemas.openxmlformats.org/officeDocument/2006/relationships/oleObject" Target="../embeddings/oleObject372.bin"/><Relationship Id="rId7" Type="http://schemas.openxmlformats.org/officeDocument/2006/relationships/image" Target="../media/image245.emf"/><Relationship Id="rId8" Type="http://schemas.openxmlformats.org/officeDocument/2006/relationships/oleObject" Target="../embeddings/oleObject373.bin"/><Relationship Id="rId9" Type="http://schemas.openxmlformats.org/officeDocument/2006/relationships/image" Target="../media/image246.emf"/><Relationship Id="rId1" Type="http://schemas.openxmlformats.org/officeDocument/2006/relationships/vmlDrawing" Target="../drawings/vmlDrawing107.vml"/><Relationship Id="rId2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4" Type="http://schemas.openxmlformats.org/officeDocument/2006/relationships/oleObject" Target="../embeddings/oleObject374.bin"/><Relationship Id="rId5" Type="http://schemas.openxmlformats.org/officeDocument/2006/relationships/image" Target="../media/image247.emf"/><Relationship Id="rId6" Type="http://schemas.openxmlformats.org/officeDocument/2006/relationships/oleObject" Target="../embeddings/oleObject375.bin"/><Relationship Id="rId7" Type="http://schemas.openxmlformats.org/officeDocument/2006/relationships/image" Target="../media/image246.emf"/><Relationship Id="rId1" Type="http://schemas.openxmlformats.org/officeDocument/2006/relationships/vmlDrawing" Target="../drawings/vmlDrawing108.vml"/><Relationship Id="rId2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48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80.bin"/><Relationship Id="rId12" Type="http://schemas.openxmlformats.org/officeDocument/2006/relationships/image" Target="../media/image250.emf"/><Relationship Id="rId13" Type="http://schemas.openxmlformats.org/officeDocument/2006/relationships/oleObject" Target="../embeddings/oleObject381.bin"/><Relationship Id="rId1" Type="http://schemas.openxmlformats.org/officeDocument/2006/relationships/vmlDrawing" Target="../drawings/vmlDrawing10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1.xml"/><Relationship Id="rId4" Type="http://schemas.openxmlformats.org/officeDocument/2006/relationships/oleObject" Target="../embeddings/oleObject376.bin"/><Relationship Id="rId5" Type="http://schemas.openxmlformats.org/officeDocument/2006/relationships/image" Target="../media/image151.emf"/><Relationship Id="rId6" Type="http://schemas.openxmlformats.org/officeDocument/2006/relationships/oleObject" Target="../embeddings/oleObject377.bin"/><Relationship Id="rId7" Type="http://schemas.openxmlformats.org/officeDocument/2006/relationships/image" Target="../media/image153.emf"/><Relationship Id="rId8" Type="http://schemas.openxmlformats.org/officeDocument/2006/relationships/oleObject" Target="../embeddings/oleObject378.bin"/><Relationship Id="rId9" Type="http://schemas.openxmlformats.org/officeDocument/2006/relationships/image" Target="../media/image249.emf"/><Relationship Id="rId10" Type="http://schemas.openxmlformats.org/officeDocument/2006/relationships/oleObject" Target="../embeddings/oleObject379.bin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4" Type="http://schemas.openxmlformats.org/officeDocument/2006/relationships/oleObject" Target="../embeddings/oleObject382.bin"/><Relationship Id="rId5" Type="http://schemas.openxmlformats.org/officeDocument/2006/relationships/image" Target="../media/image251.emf"/><Relationship Id="rId6" Type="http://schemas.openxmlformats.org/officeDocument/2006/relationships/oleObject" Target="../embeddings/oleObject383.bin"/><Relationship Id="rId7" Type="http://schemas.openxmlformats.org/officeDocument/2006/relationships/image" Target="../media/image252.emf"/><Relationship Id="rId8" Type="http://schemas.openxmlformats.org/officeDocument/2006/relationships/oleObject" Target="../embeddings/oleObject384.bin"/><Relationship Id="rId9" Type="http://schemas.openxmlformats.org/officeDocument/2006/relationships/image" Target="../media/image169.emf"/><Relationship Id="rId1" Type="http://schemas.openxmlformats.org/officeDocument/2006/relationships/vmlDrawing" Target="../drawings/vmlDrawing110.vml"/><Relationship Id="rId2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4" Type="http://schemas.openxmlformats.org/officeDocument/2006/relationships/oleObject" Target="../embeddings/oleObject385.bin"/><Relationship Id="rId5" Type="http://schemas.openxmlformats.org/officeDocument/2006/relationships/image" Target="../media/image253.emf"/><Relationship Id="rId6" Type="http://schemas.openxmlformats.org/officeDocument/2006/relationships/oleObject" Target="../embeddings/oleObject386.bin"/><Relationship Id="rId7" Type="http://schemas.openxmlformats.org/officeDocument/2006/relationships/image" Target="../media/image252.emf"/><Relationship Id="rId8" Type="http://schemas.openxmlformats.org/officeDocument/2006/relationships/oleObject" Target="../embeddings/oleObject387.bin"/><Relationship Id="rId9" Type="http://schemas.openxmlformats.org/officeDocument/2006/relationships/image" Target="../media/image169.emf"/><Relationship Id="rId1" Type="http://schemas.openxmlformats.org/officeDocument/2006/relationships/vmlDrawing" Target="../drawings/vmlDrawing111.vml"/><Relationship Id="rId2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4" Type="http://schemas.openxmlformats.org/officeDocument/2006/relationships/oleObject" Target="../embeddings/oleObject388.bin"/><Relationship Id="rId5" Type="http://schemas.openxmlformats.org/officeDocument/2006/relationships/image" Target="../media/image254.emf"/><Relationship Id="rId6" Type="http://schemas.openxmlformats.org/officeDocument/2006/relationships/oleObject" Target="../embeddings/oleObject389.bin"/><Relationship Id="rId7" Type="http://schemas.openxmlformats.org/officeDocument/2006/relationships/image" Target="../media/image255.emf"/><Relationship Id="rId1" Type="http://schemas.openxmlformats.org/officeDocument/2006/relationships/vmlDrawing" Target="../drawings/vmlDrawing11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9.emf"/><Relationship Id="rId12" Type="http://schemas.openxmlformats.org/officeDocument/2006/relationships/oleObject" Target="../embeddings/oleObject394.bin"/><Relationship Id="rId13" Type="http://schemas.openxmlformats.org/officeDocument/2006/relationships/image" Target="../media/image260.emf"/><Relationship Id="rId1" Type="http://schemas.openxmlformats.org/officeDocument/2006/relationships/vmlDrawing" Target="../drawings/vmlDrawing1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5.xml"/><Relationship Id="rId4" Type="http://schemas.openxmlformats.org/officeDocument/2006/relationships/oleObject" Target="../embeddings/oleObject390.bin"/><Relationship Id="rId5" Type="http://schemas.openxmlformats.org/officeDocument/2006/relationships/image" Target="../media/image256.emf"/><Relationship Id="rId6" Type="http://schemas.openxmlformats.org/officeDocument/2006/relationships/oleObject" Target="../embeddings/oleObject391.bin"/><Relationship Id="rId7" Type="http://schemas.openxmlformats.org/officeDocument/2006/relationships/image" Target="../media/image257.emf"/><Relationship Id="rId8" Type="http://schemas.openxmlformats.org/officeDocument/2006/relationships/oleObject" Target="../embeddings/oleObject392.bin"/><Relationship Id="rId9" Type="http://schemas.openxmlformats.org/officeDocument/2006/relationships/image" Target="../media/image258.emf"/><Relationship Id="rId10" Type="http://schemas.openxmlformats.org/officeDocument/2006/relationships/oleObject" Target="../embeddings/oleObject393.bin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61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26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27.emf"/><Relationship Id="rId10" Type="http://schemas.openxmlformats.org/officeDocument/2006/relationships/oleObject" Target="../embeddings/oleObject25.bin"/><Relationship Id="rId11" Type="http://schemas.openxmlformats.org/officeDocument/2006/relationships/image" Target="../media/image2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29.bin"/><Relationship Id="rId11" Type="http://schemas.openxmlformats.org/officeDocument/2006/relationships/image" Target="../media/image3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0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34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3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6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39.bin"/><Relationship Id="rId5" Type="http://schemas.openxmlformats.org/officeDocument/2006/relationships/image" Target="../media/image40.emf"/><Relationship Id="rId6" Type="http://schemas.openxmlformats.org/officeDocument/2006/relationships/oleObject" Target="../embeddings/oleObject40.bin"/><Relationship Id="rId7" Type="http://schemas.openxmlformats.org/officeDocument/2006/relationships/image" Target="../media/image41.emf"/><Relationship Id="rId8" Type="http://schemas.openxmlformats.org/officeDocument/2006/relationships/oleObject" Target="../embeddings/oleObject41.bin"/><Relationship Id="rId9" Type="http://schemas.openxmlformats.org/officeDocument/2006/relationships/oleObject" Target="../embeddings/oleObject42.bin"/><Relationship Id="rId10" Type="http://schemas.openxmlformats.org/officeDocument/2006/relationships/image" Target="../media/image4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47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48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1.bin"/><Relationship Id="rId5" Type="http://schemas.openxmlformats.org/officeDocument/2006/relationships/image" Target="../media/image4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55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1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58.bin"/><Relationship Id="rId5" Type="http://schemas.openxmlformats.org/officeDocument/2006/relationships/image" Target="../media/image52.e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60.bin"/><Relationship Id="rId9" Type="http://schemas.openxmlformats.org/officeDocument/2006/relationships/image" Target="../media/image53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61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5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57.e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56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64.bin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65.bin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66.bin"/><Relationship Id="rId5" Type="http://schemas.openxmlformats.org/officeDocument/2006/relationships/image" Target="../media/image62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6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66.emf"/><Relationship Id="rId10" Type="http://schemas.openxmlformats.org/officeDocument/2006/relationships/image" Target="../media/image67.emf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71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73.bin"/><Relationship Id="rId9" Type="http://schemas.openxmlformats.org/officeDocument/2006/relationships/image" Target="../media/image66.emf"/><Relationship Id="rId10" Type="http://schemas.openxmlformats.org/officeDocument/2006/relationships/image" Target="../media/image67.emf"/><Relationship Id="rId11" Type="http://schemas.openxmlformats.org/officeDocument/2006/relationships/image" Target="../media/image68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9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oleObject74.bin"/><Relationship Id="rId5" Type="http://schemas.openxmlformats.org/officeDocument/2006/relationships/image" Target="../media/image64.emf"/><Relationship Id="rId6" Type="http://schemas.openxmlformats.org/officeDocument/2006/relationships/oleObject" Target="../embeddings/oleObject75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76.bin"/><Relationship Id="rId9" Type="http://schemas.openxmlformats.org/officeDocument/2006/relationships/image" Target="../media/image66.emf"/><Relationship Id="rId10" Type="http://schemas.openxmlformats.org/officeDocument/2006/relationships/image" Target="../media/image6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oleObject" Target="../embeddings/oleObject78.bin"/><Relationship Id="rId7" Type="http://schemas.openxmlformats.org/officeDocument/2006/relationships/image" Target="../media/image69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59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71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59.e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82.bin"/><Relationship Id="rId8" Type="http://schemas.openxmlformats.org/officeDocument/2006/relationships/image" Target="../media/image7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69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59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71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86.bin"/><Relationship Id="rId5" Type="http://schemas.openxmlformats.org/officeDocument/2006/relationships/image" Target="../media/image52.e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88.bin"/><Relationship Id="rId9" Type="http://schemas.openxmlformats.org/officeDocument/2006/relationships/image" Target="../media/image72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89.bin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oleObject" Target="../embeddings/oleObject90.bin"/><Relationship Id="rId5" Type="http://schemas.openxmlformats.org/officeDocument/2006/relationships/image" Target="../media/image73.emf"/><Relationship Id="rId6" Type="http://schemas.openxmlformats.org/officeDocument/2006/relationships/oleObject" Target="../embeddings/oleObject91.bin"/><Relationship Id="rId7" Type="http://schemas.openxmlformats.org/officeDocument/2006/relationships/image" Target="../media/image74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75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76.emf"/><Relationship Id="rId8" Type="http://schemas.openxmlformats.org/officeDocument/2006/relationships/oleObject" Target="../embeddings/oleObject94.bin"/><Relationship Id="rId9" Type="http://schemas.openxmlformats.org/officeDocument/2006/relationships/image" Target="../media/image77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95.bin"/><Relationship Id="rId5" Type="http://schemas.openxmlformats.org/officeDocument/2006/relationships/image" Target="../media/image78.emf"/><Relationship Id="rId6" Type="http://schemas.openxmlformats.org/officeDocument/2006/relationships/oleObject" Target="../embeddings/oleObject96.bin"/><Relationship Id="rId7" Type="http://schemas.openxmlformats.org/officeDocument/2006/relationships/image" Target="../media/image79.emf"/><Relationship Id="rId8" Type="http://schemas.openxmlformats.org/officeDocument/2006/relationships/oleObject" Target="../embeddings/oleObject97.bin"/><Relationship Id="rId9" Type="http://schemas.openxmlformats.org/officeDocument/2006/relationships/image" Target="../media/image80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oleObject" Target="../embeddings/oleObject98.bin"/><Relationship Id="rId5" Type="http://schemas.openxmlformats.org/officeDocument/2006/relationships/image" Target="../media/image78.emf"/><Relationship Id="rId6" Type="http://schemas.openxmlformats.org/officeDocument/2006/relationships/oleObject" Target="../embeddings/oleObject99.bin"/><Relationship Id="rId7" Type="http://schemas.openxmlformats.org/officeDocument/2006/relationships/image" Target="../media/image79.emf"/><Relationship Id="rId8" Type="http://schemas.openxmlformats.org/officeDocument/2006/relationships/oleObject" Target="../embeddings/oleObject100.bin"/><Relationship Id="rId9" Type="http://schemas.openxmlformats.org/officeDocument/2006/relationships/image" Target="../media/image80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81.emf"/><Relationship Id="rId8" Type="http://schemas.openxmlformats.org/officeDocument/2006/relationships/oleObject" Target="../embeddings/oleObject102.bin"/><Relationship Id="rId9" Type="http://schemas.openxmlformats.org/officeDocument/2006/relationships/image" Target="../media/image82.emf"/><Relationship Id="rId10" Type="http://schemas.openxmlformats.org/officeDocument/2006/relationships/oleObject" Target="../embeddings/oleObject103.bin"/><Relationship Id="rId11" Type="http://schemas.openxmlformats.org/officeDocument/2006/relationships/image" Target="../media/image83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emf"/><Relationship Id="rId12" Type="http://schemas.openxmlformats.org/officeDocument/2006/relationships/oleObject" Target="../embeddings/oleObject108.bin"/><Relationship Id="rId13" Type="http://schemas.openxmlformats.org/officeDocument/2006/relationships/image" Target="../media/image90.emf"/><Relationship Id="rId14" Type="http://schemas.openxmlformats.org/officeDocument/2006/relationships/oleObject" Target="../embeddings/oleObject109.bin"/><Relationship Id="rId15" Type="http://schemas.openxmlformats.org/officeDocument/2006/relationships/image" Target="../media/image91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<Relationship Id="rId4" Type="http://schemas.openxmlformats.org/officeDocument/2006/relationships/oleObject" Target="../embeddings/oleObject104.bin"/><Relationship Id="rId5" Type="http://schemas.openxmlformats.org/officeDocument/2006/relationships/image" Target="../media/image86.emf"/><Relationship Id="rId6" Type="http://schemas.openxmlformats.org/officeDocument/2006/relationships/oleObject" Target="../embeddings/oleObject105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106.bin"/><Relationship Id="rId9" Type="http://schemas.openxmlformats.org/officeDocument/2006/relationships/image" Target="../media/image88.emf"/><Relationship Id="rId10" Type="http://schemas.openxmlformats.org/officeDocument/2006/relationships/oleObject" Target="../embeddings/oleObject10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110.bin"/><Relationship Id="rId5" Type="http://schemas.openxmlformats.org/officeDocument/2006/relationships/image" Target="../media/image92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92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93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95.emf"/><Relationship Id="rId6" Type="http://schemas.openxmlformats.org/officeDocument/2006/relationships/oleObject" Target="../embeddings/oleObject115.bin"/><Relationship Id="rId7" Type="http://schemas.openxmlformats.org/officeDocument/2006/relationships/image" Target="../media/image93.emf"/><Relationship Id="rId8" Type="http://schemas.openxmlformats.org/officeDocument/2006/relationships/oleObject" Target="../embeddings/oleObject116.bin"/><Relationship Id="rId9" Type="http://schemas.openxmlformats.org/officeDocument/2006/relationships/image" Target="../media/image89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96.e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93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emf"/><Relationship Id="rId12" Type="http://schemas.openxmlformats.org/officeDocument/2006/relationships/oleObject" Target="../embeddings/oleObject123.bin"/><Relationship Id="rId13" Type="http://schemas.openxmlformats.org/officeDocument/2006/relationships/image" Target="../media/image101.emf"/><Relationship Id="rId14" Type="http://schemas.openxmlformats.org/officeDocument/2006/relationships/oleObject" Target="../embeddings/oleObject124.bin"/><Relationship Id="rId15" Type="http://schemas.openxmlformats.org/officeDocument/2006/relationships/image" Target="../media/image102.emf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3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97.e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98.emf"/><Relationship Id="rId8" Type="http://schemas.openxmlformats.org/officeDocument/2006/relationships/oleObject" Target="../embeddings/oleObject121.bin"/><Relationship Id="rId9" Type="http://schemas.openxmlformats.org/officeDocument/2006/relationships/image" Target="../media/image99.emf"/><Relationship Id="rId10" Type="http://schemas.openxmlformats.org/officeDocument/2006/relationships/oleObject" Target="../embeddings/oleObject122.bin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emf"/><Relationship Id="rId12" Type="http://schemas.openxmlformats.org/officeDocument/2006/relationships/oleObject" Target="../embeddings/oleObject129.bin"/><Relationship Id="rId13" Type="http://schemas.openxmlformats.org/officeDocument/2006/relationships/image" Target="../media/image95.emf"/><Relationship Id="rId14" Type="http://schemas.openxmlformats.org/officeDocument/2006/relationships/oleObject" Target="../embeddings/oleObject130.bin"/><Relationship Id="rId15" Type="http://schemas.openxmlformats.org/officeDocument/2006/relationships/image" Target="../media/image93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4.xml"/><Relationship Id="rId4" Type="http://schemas.openxmlformats.org/officeDocument/2006/relationships/oleObject" Target="../embeddings/oleObject125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26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27.bin"/><Relationship Id="rId9" Type="http://schemas.openxmlformats.org/officeDocument/2006/relationships/image" Target="../media/image105.emf"/><Relationship Id="rId10" Type="http://schemas.openxmlformats.org/officeDocument/2006/relationships/oleObject" Target="../embeddings/oleObject128.bin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emf"/><Relationship Id="rId12" Type="http://schemas.openxmlformats.org/officeDocument/2006/relationships/oleObject" Target="../embeddings/oleObject135.bin"/><Relationship Id="rId13" Type="http://schemas.openxmlformats.org/officeDocument/2006/relationships/image" Target="../media/image107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oleObject131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32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33.bin"/><Relationship Id="rId9" Type="http://schemas.openxmlformats.org/officeDocument/2006/relationships/image" Target="../media/image105.emf"/><Relationship Id="rId10" Type="http://schemas.openxmlformats.org/officeDocument/2006/relationships/oleObject" Target="../embeddings/oleObject134.bin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9.bin"/><Relationship Id="rId12" Type="http://schemas.openxmlformats.org/officeDocument/2006/relationships/image" Target="../media/image70.e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6.xml"/><Relationship Id="rId4" Type="http://schemas.openxmlformats.org/officeDocument/2006/relationships/image" Target="../media/image57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08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138.bin"/><Relationship Id="rId10" Type="http://schemas.openxmlformats.org/officeDocument/2006/relationships/image" Target="../media/image1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oleObject" Target="../embeddings/oleObject140.bin"/><Relationship Id="rId5" Type="http://schemas.openxmlformats.org/officeDocument/2006/relationships/image" Target="../media/image111.emf"/><Relationship Id="rId6" Type="http://schemas.openxmlformats.org/officeDocument/2006/relationships/oleObject" Target="../embeddings/oleObject141.bin"/><Relationship Id="rId7" Type="http://schemas.openxmlformats.org/officeDocument/2006/relationships/image" Target="../media/image112.e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4" Type="http://schemas.openxmlformats.org/officeDocument/2006/relationships/oleObject" Target="../embeddings/oleObject142.bin"/><Relationship Id="rId5" Type="http://schemas.openxmlformats.org/officeDocument/2006/relationships/image" Target="../media/image112.emf"/><Relationship Id="rId6" Type="http://schemas.openxmlformats.org/officeDocument/2006/relationships/oleObject" Target="../embeddings/oleObject143.bin"/><Relationship Id="rId7" Type="http://schemas.openxmlformats.org/officeDocument/2006/relationships/image" Target="../media/image113.emf"/><Relationship Id="rId8" Type="http://schemas.openxmlformats.org/officeDocument/2006/relationships/oleObject" Target="../embeddings/oleObject144.bin"/><Relationship Id="rId9" Type="http://schemas.openxmlformats.org/officeDocument/2006/relationships/image" Target="../media/image111.emf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4" Type="http://schemas.openxmlformats.org/officeDocument/2006/relationships/oleObject" Target="../embeddings/oleObject145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146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147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48.bin"/><Relationship Id="rId11" Type="http://schemas.openxmlformats.org/officeDocument/2006/relationships/image" Target="../media/image116.e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4" Type="http://schemas.openxmlformats.org/officeDocument/2006/relationships/oleObject" Target="../embeddings/oleObject149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150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151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52.bin"/><Relationship Id="rId11" Type="http://schemas.openxmlformats.org/officeDocument/2006/relationships/image" Target="../media/image116.e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emf"/><Relationship Id="rId12" Type="http://schemas.openxmlformats.org/officeDocument/2006/relationships/oleObject" Target="../embeddings/oleObject157.bin"/><Relationship Id="rId13" Type="http://schemas.openxmlformats.org/officeDocument/2006/relationships/image" Target="../media/image117.emf"/><Relationship Id="rId14" Type="http://schemas.openxmlformats.org/officeDocument/2006/relationships/oleObject" Target="../embeddings/oleObject158.bin"/><Relationship Id="rId15" Type="http://schemas.openxmlformats.org/officeDocument/2006/relationships/image" Target="../media/image118.e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1.xml"/><Relationship Id="rId4" Type="http://schemas.openxmlformats.org/officeDocument/2006/relationships/oleObject" Target="../embeddings/oleObject153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154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155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56.bin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emf"/><Relationship Id="rId12" Type="http://schemas.openxmlformats.org/officeDocument/2006/relationships/oleObject" Target="../embeddings/oleObject163.bin"/><Relationship Id="rId13" Type="http://schemas.openxmlformats.org/officeDocument/2006/relationships/image" Target="../media/image117.emf"/><Relationship Id="rId14" Type="http://schemas.openxmlformats.org/officeDocument/2006/relationships/oleObject" Target="../embeddings/oleObject164.bin"/><Relationship Id="rId15" Type="http://schemas.openxmlformats.org/officeDocument/2006/relationships/image" Target="../media/image118.e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2.xml"/><Relationship Id="rId4" Type="http://schemas.openxmlformats.org/officeDocument/2006/relationships/oleObject" Target="../embeddings/oleObject159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160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161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62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oleObject" Target="../embeddings/oleObject165.bin"/><Relationship Id="rId7" Type="http://schemas.openxmlformats.org/officeDocument/2006/relationships/image" Target="../media/image69.e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0.emf"/><Relationship Id="rId12" Type="http://schemas.openxmlformats.org/officeDocument/2006/relationships/oleObject" Target="../embeddings/oleObject170.bin"/><Relationship Id="rId13" Type="http://schemas.openxmlformats.org/officeDocument/2006/relationships/image" Target="../media/image121.e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4.xml"/><Relationship Id="rId4" Type="http://schemas.openxmlformats.org/officeDocument/2006/relationships/oleObject" Target="../embeddings/oleObject166.bin"/><Relationship Id="rId5" Type="http://schemas.openxmlformats.org/officeDocument/2006/relationships/image" Target="../media/image99.emf"/><Relationship Id="rId6" Type="http://schemas.openxmlformats.org/officeDocument/2006/relationships/oleObject" Target="../embeddings/oleObject167.bin"/><Relationship Id="rId7" Type="http://schemas.openxmlformats.org/officeDocument/2006/relationships/image" Target="../media/image100.emf"/><Relationship Id="rId8" Type="http://schemas.openxmlformats.org/officeDocument/2006/relationships/oleObject" Target="../embeddings/oleObject168.bin"/><Relationship Id="rId9" Type="http://schemas.openxmlformats.org/officeDocument/2006/relationships/image" Target="../media/image119.emf"/><Relationship Id="rId10" Type="http://schemas.openxmlformats.org/officeDocument/2006/relationships/oleObject" Target="../embeddings/oleObject169.bin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0.emf"/><Relationship Id="rId12" Type="http://schemas.openxmlformats.org/officeDocument/2006/relationships/oleObject" Target="../embeddings/oleObject175.bin"/><Relationship Id="rId13" Type="http://schemas.openxmlformats.org/officeDocument/2006/relationships/image" Target="../media/image121.emf"/><Relationship Id="rId14" Type="http://schemas.openxmlformats.org/officeDocument/2006/relationships/oleObject" Target="../embeddings/oleObject176.bin"/><Relationship Id="rId15" Type="http://schemas.openxmlformats.org/officeDocument/2006/relationships/image" Target="../media/image122.emf"/><Relationship Id="rId16" Type="http://schemas.openxmlformats.org/officeDocument/2006/relationships/oleObject" Target="../embeddings/oleObject177.bin"/><Relationship Id="rId17" Type="http://schemas.openxmlformats.org/officeDocument/2006/relationships/image" Target="../media/image123.emf"/><Relationship Id="rId18" Type="http://schemas.openxmlformats.org/officeDocument/2006/relationships/oleObject" Target="../embeddings/oleObject178.bin"/><Relationship Id="rId19" Type="http://schemas.openxmlformats.org/officeDocument/2006/relationships/image" Target="../media/image124.e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5.xml"/><Relationship Id="rId4" Type="http://schemas.openxmlformats.org/officeDocument/2006/relationships/oleObject" Target="../embeddings/oleObject171.bin"/><Relationship Id="rId5" Type="http://schemas.openxmlformats.org/officeDocument/2006/relationships/image" Target="../media/image99.emf"/><Relationship Id="rId6" Type="http://schemas.openxmlformats.org/officeDocument/2006/relationships/oleObject" Target="../embeddings/oleObject172.bin"/><Relationship Id="rId7" Type="http://schemas.openxmlformats.org/officeDocument/2006/relationships/image" Target="../media/image100.emf"/><Relationship Id="rId8" Type="http://schemas.openxmlformats.org/officeDocument/2006/relationships/oleObject" Target="../embeddings/oleObject173.bin"/><Relationship Id="rId9" Type="http://schemas.openxmlformats.org/officeDocument/2006/relationships/image" Target="../media/image119.emf"/><Relationship Id="rId10" Type="http://schemas.openxmlformats.org/officeDocument/2006/relationships/oleObject" Target="../embeddings/oleObject174.bin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emf"/><Relationship Id="rId12" Type="http://schemas.openxmlformats.org/officeDocument/2006/relationships/oleObject" Target="../embeddings/oleObject183.bin"/><Relationship Id="rId13" Type="http://schemas.openxmlformats.org/officeDocument/2006/relationships/image" Target="../media/image117.emf"/><Relationship Id="rId14" Type="http://schemas.openxmlformats.org/officeDocument/2006/relationships/oleObject" Target="../embeddings/oleObject184.bin"/><Relationship Id="rId15" Type="http://schemas.openxmlformats.org/officeDocument/2006/relationships/image" Target="../media/image118.emf"/><Relationship Id="rId1" Type="http://schemas.openxmlformats.org/officeDocument/2006/relationships/vmlDrawing" Target="../drawings/vmlDrawing6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6.xml"/><Relationship Id="rId4" Type="http://schemas.openxmlformats.org/officeDocument/2006/relationships/oleObject" Target="../embeddings/oleObject179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180.bin"/><Relationship Id="rId7" Type="http://schemas.openxmlformats.org/officeDocument/2006/relationships/image" Target="../media/image102.emf"/><Relationship Id="rId8" Type="http://schemas.openxmlformats.org/officeDocument/2006/relationships/oleObject" Target="../embeddings/oleObject181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8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emf"/><Relationship Id="rId20" Type="http://schemas.openxmlformats.org/officeDocument/2006/relationships/oleObject" Target="../embeddings/oleObject193.bin"/><Relationship Id="rId21" Type="http://schemas.openxmlformats.org/officeDocument/2006/relationships/image" Target="../media/image128.emf"/><Relationship Id="rId10" Type="http://schemas.openxmlformats.org/officeDocument/2006/relationships/oleObject" Target="../embeddings/oleObject188.bin"/><Relationship Id="rId11" Type="http://schemas.openxmlformats.org/officeDocument/2006/relationships/image" Target="../media/image99.emf"/><Relationship Id="rId12" Type="http://schemas.openxmlformats.org/officeDocument/2006/relationships/oleObject" Target="../embeddings/oleObject189.bin"/><Relationship Id="rId13" Type="http://schemas.openxmlformats.org/officeDocument/2006/relationships/image" Target="../media/image100.emf"/><Relationship Id="rId14" Type="http://schemas.openxmlformats.org/officeDocument/2006/relationships/oleObject" Target="../embeddings/oleObject190.bin"/><Relationship Id="rId15" Type="http://schemas.openxmlformats.org/officeDocument/2006/relationships/image" Target="../media/image119.emf"/><Relationship Id="rId16" Type="http://schemas.openxmlformats.org/officeDocument/2006/relationships/oleObject" Target="../embeddings/oleObject191.bin"/><Relationship Id="rId17" Type="http://schemas.openxmlformats.org/officeDocument/2006/relationships/image" Target="../media/image120.emf"/><Relationship Id="rId18" Type="http://schemas.openxmlformats.org/officeDocument/2006/relationships/oleObject" Target="../embeddings/oleObject192.bin"/><Relationship Id="rId19" Type="http://schemas.openxmlformats.org/officeDocument/2006/relationships/image" Target="../media/image127.emf"/><Relationship Id="rId1" Type="http://schemas.openxmlformats.org/officeDocument/2006/relationships/vmlDrawing" Target="../drawings/vmlDrawing6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oleObject185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186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187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emf"/><Relationship Id="rId20" Type="http://schemas.openxmlformats.org/officeDocument/2006/relationships/oleObject" Target="../embeddings/oleObject202.bin"/><Relationship Id="rId21" Type="http://schemas.openxmlformats.org/officeDocument/2006/relationships/image" Target="../media/image128.emf"/><Relationship Id="rId10" Type="http://schemas.openxmlformats.org/officeDocument/2006/relationships/oleObject" Target="../embeddings/oleObject197.bin"/><Relationship Id="rId11" Type="http://schemas.openxmlformats.org/officeDocument/2006/relationships/image" Target="../media/image99.emf"/><Relationship Id="rId12" Type="http://schemas.openxmlformats.org/officeDocument/2006/relationships/oleObject" Target="../embeddings/oleObject198.bin"/><Relationship Id="rId13" Type="http://schemas.openxmlformats.org/officeDocument/2006/relationships/image" Target="../media/image100.emf"/><Relationship Id="rId14" Type="http://schemas.openxmlformats.org/officeDocument/2006/relationships/oleObject" Target="../embeddings/oleObject199.bin"/><Relationship Id="rId15" Type="http://schemas.openxmlformats.org/officeDocument/2006/relationships/image" Target="../media/image119.emf"/><Relationship Id="rId16" Type="http://schemas.openxmlformats.org/officeDocument/2006/relationships/oleObject" Target="../embeddings/oleObject200.bin"/><Relationship Id="rId17" Type="http://schemas.openxmlformats.org/officeDocument/2006/relationships/image" Target="../media/image120.emf"/><Relationship Id="rId18" Type="http://schemas.openxmlformats.org/officeDocument/2006/relationships/oleObject" Target="../embeddings/oleObject201.bin"/><Relationship Id="rId19" Type="http://schemas.openxmlformats.org/officeDocument/2006/relationships/image" Target="../media/image127.emf"/><Relationship Id="rId1" Type="http://schemas.openxmlformats.org/officeDocument/2006/relationships/vmlDrawing" Target="../drawings/vmlDrawing6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8.xml"/><Relationship Id="rId4" Type="http://schemas.openxmlformats.org/officeDocument/2006/relationships/oleObject" Target="../embeddings/oleObject194.bin"/><Relationship Id="rId5" Type="http://schemas.openxmlformats.org/officeDocument/2006/relationships/image" Target="../media/image98.emf"/><Relationship Id="rId6" Type="http://schemas.openxmlformats.org/officeDocument/2006/relationships/oleObject" Target="../embeddings/oleObject195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196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4" Type="http://schemas.openxmlformats.org/officeDocument/2006/relationships/oleObject" Target="../embeddings/oleObject203.bin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1" Type="http://schemas.openxmlformats.org/officeDocument/2006/relationships/vmlDrawing" Target="../drawings/vmlDrawing69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emf"/><Relationship Id="rId12" Type="http://schemas.openxmlformats.org/officeDocument/2006/relationships/oleObject" Target="../embeddings/oleObject208.bin"/><Relationship Id="rId13" Type="http://schemas.openxmlformats.org/officeDocument/2006/relationships/image" Target="../media/image135.emf"/><Relationship Id="rId14" Type="http://schemas.openxmlformats.org/officeDocument/2006/relationships/oleObject" Target="../embeddings/oleObject209.bin"/><Relationship Id="rId15" Type="http://schemas.openxmlformats.org/officeDocument/2006/relationships/image" Target="../media/image136.emf"/><Relationship Id="rId16" Type="http://schemas.openxmlformats.org/officeDocument/2006/relationships/oleObject" Target="../embeddings/oleObject210.bin"/><Relationship Id="rId17" Type="http://schemas.openxmlformats.org/officeDocument/2006/relationships/image" Target="../media/image137.emf"/><Relationship Id="rId1" Type="http://schemas.openxmlformats.org/officeDocument/2006/relationships/vmlDrawing" Target="../drawings/vmlDrawing7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0.xml"/><Relationship Id="rId4" Type="http://schemas.openxmlformats.org/officeDocument/2006/relationships/oleObject" Target="../embeddings/oleObject204.bin"/><Relationship Id="rId5" Type="http://schemas.openxmlformats.org/officeDocument/2006/relationships/image" Target="../media/image131.emf"/><Relationship Id="rId6" Type="http://schemas.openxmlformats.org/officeDocument/2006/relationships/oleObject" Target="../embeddings/oleObject205.bin"/><Relationship Id="rId7" Type="http://schemas.openxmlformats.org/officeDocument/2006/relationships/image" Target="../media/image132.emf"/><Relationship Id="rId8" Type="http://schemas.openxmlformats.org/officeDocument/2006/relationships/oleObject" Target="../embeddings/oleObject206.bin"/><Relationship Id="rId9" Type="http://schemas.openxmlformats.org/officeDocument/2006/relationships/image" Target="../media/image133.emf"/><Relationship Id="rId10" Type="http://schemas.openxmlformats.org/officeDocument/2006/relationships/oleObject" Target="../embeddings/oleObject207.bin"/></Relationships>
</file>

<file path=ppt/slides/_rels/slide8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emf"/><Relationship Id="rId12" Type="http://schemas.openxmlformats.org/officeDocument/2006/relationships/oleObject" Target="../embeddings/oleObject215.bin"/><Relationship Id="rId13" Type="http://schemas.openxmlformats.org/officeDocument/2006/relationships/image" Target="../media/image135.emf"/><Relationship Id="rId14" Type="http://schemas.openxmlformats.org/officeDocument/2006/relationships/oleObject" Target="../embeddings/oleObject216.bin"/><Relationship Id="rId15" Type="http://schemas.openxmlformats.org/officeDocument/2006/relationships/image" Target="../media/image136.emf"/><Relationship Id="rId16" Type="http://schemas.openxmlformats.org/officeDocument/2006/relationships/oleObject" Target="../embeddings/oleObject217.bin"/><Relationship Id="rId17" Type="http://schemas.openxmlformats.org/officeDocument/2006/relationships/image" Target="../media/image137.emf"/><Relationship Id="rId1" Type="http://schemas.openxmlformats.org/officeDocument/2006/relationships/vmlDrawing" Target="../drawings/vmlDrawing7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1.xml"/><Relationship Id="rId4" Type="http://schemas.openxmlformats.org/officeDocument/2006/relationships/oleObject" Target="../embeddings/oleObject211.bin"/><Relationship Id="rId5" Type="http://schemas.openxmlformats.org/officeDocument/2006/relationships/image" Target="../media/image131.emf"/><Relationship Id="rId6" Type="http://schemas.openxmlformats.org/officeDocument/2006/relationships/oleObject" Target="../embeddings/oleObject212.bin"/><Relationship Id="rId7" Type="http://schemas.openxmlformats.org/officeDocument/2006/relationships/image" Target="../media/image132.emf"/><Relationship Id="rId8" Type="http://schemas.openxmlformats.org/officeDocument/2006/relationships/oleObject" Target="../embeddings/oleObject213.bin"/><Relationship Id="rId9" Type="http://schemas.openxmlformats.org/officeDocument/2006/relationships/image" Target="../media/image133.emf"/><Relationship Id="rId10" Type="http://schemas.openxmlformats.org/officeDocument/2006/relationships/oleObject" Target="../embeddings/oleObject214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4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4" Type="http://schemas.openxmlformats.org/officeDocument/2006/relationships/oleObject" Target="../embeddings/oleObject218.bin"/><Relationship Id="rId5" Type="http://schemas.openxmlformats.org/officeDocument/2006/relationships/image" Target="../media/image83.emf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oleObject" Target="../embeddings/oleObject219.bin"/><Relationship Id="rId9" Type="http://schemas.openxmlformats.org/officeDocument/2006/relationships/image" Target="../media/image81.emf"/><Relationship Id="rId1" Type="http://schemas.openxmlformats.org/officeDocument/2006/relationships/vmlDrawing" Target="../drawings/vmlDrawing72.vml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5.emf"/><Relationship Id="rId12" Type="http://schemas.openxmlformats.org/officeDocument/2006/relationships/oleObject" Target="../embeddings/oleObject224.bin"/><Relationship Id="rId13" Type="http://schemas.openxmlformats.org/officeDocument/2006/relationships/image" Target="../media/image146.emf"/><Relationship Id="rId1" Type="http://schemas.openxmlformats.org/officeDocument/2006/relationships/vmlDrawing" Target="../drawings/vmlDrawing7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8.xml"/><Relationship Id="rId4" Type="http://schemas.openxmlformats.org/officeDocument/2006/relationships/oleObject" Target="../embeddings/oleObject220.bin"/><Relationship Id="rId5" Type="http://schemas.openxmlformats.org/officeDocument/2006/relationships/image" Target="../media/image142.emf"/><Relationship Id="rId6" Type="http://schemas.openxmlformats.org/officeDocument/2006/relationships/oleObject" Target="../embeddings/oleObject221.bin"/><Relationship Id="rId7" Type="http://schemas.openxmlformats.org/officeDocument/2006/relationships/image" Target="../media/image143.emf"/><Relationship Id="rId8" Type="http://schemas.openxmlformats.org/officeDocument/2006/relationships/oleObject" Target="../embeddings/oleObject222.bin"/><Relationship Id="rId9" Type="http://schemas.openxmlformats.org/officeDocument/2006/relationships/image" Target="../media/image144.emf"/><Relationship Id="rId10" Type="http://schemas.openxmlformats.org/officeDocument/2006/relationships/oleObject" Target="../embeddings/oleObject223.bin"/></Relationships>
</file>

<file path=ppt/slides/_rels/slide9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9.emf"/><Relationship Id="rId12" Type="http://schemas.openxmlformats.org/officeDocument/2006/relationships/oleObject" Target="../embeddings/oleObject229.bin"/><Relationship Id="rId13" Type="http://schemas.openxmlformats.org/officeDocument/2006/relationships/image" Target="../media/image150.emf"/><Relationship Id="rId14" Type="http://schemas.openxmlformats.org/officeDocument/2006/relationships/oleObject" Target="../embeddings/oleObject230.bin"/><Relationship Id="rId15" Type="http://schemas.openxmlformats.org/officeDocument/2006/relationships/image" Target="../media/image145.emf"/><Relationship Id="rId1" Type="http://schemas.openxmlformats.org/officeDocument/2006/relationships/vmlDrawing" Target="../drawings/vmlDrawing7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9.xml"/><Relationship Id="rId4" Type="http://schemas.openxmlformats.org/officeDocument/2006/relationships/oleObject" Target="../embeddings/oleObject225.bin"/><Relationship Id="rId5" Type="http://schemas.openxmlformats.org/officeDocument/2006/relationships/image" Target="../media/image142.emf"/><Relationship Id="rId6" Type="http://schemas.openxmlformats.org/officeDocument/2006/relationships/oleObject" Target="../embeddings/oleObject226.bin"/><Relationship Id="rId7" Type="http://schemas.openxmlformats.org/officeDocument/2006/relationships/image" Target="../media/image147.emf"/><Relationship Id="rId8" Type="http://schemas.openxmlformats.org/officeDocument/2006/relationships/oleObject" Target="../embeddings/oleObject227.bin"/><Relationship Id="rId9" Type="http://schemas.openxmlformats.org/officeDocument/2006/relationships/image" Target="../media/image148.emf"/><Relationship Id="rId10" Type="http://schemas.openxmlformats.org/officeDocument/2006/relationships/oleObject" Target="../embeddings/oleObject228.bin"/></Relationships>
</file>

<file path=ppt/slides/_rels/slide9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4.emf"/><Relationship Id="rId12" Type="http://schemas.openxmlformats.org/officeDocument/2006/relationships/oleObject" Target="../embeddings/oleObject235.bin"/><Relationship Id="rId13" Type="http://schemas.openxmlformats.org/officeDocument/2006/relationships/image" Target="../media/image155.emf"/><Relationship Id="rId14" Type="http://schemas.openxmlformats.org/officeDocument/2006/relationships/oleObject" Target="../embeddings/oleObject236.bin"/><Relationship Id="rId15" Type="http://schemas.openxmlformats.org/officeDocument/2006/relationships/image" Target="../media/image156.emf"/><Relationship Id="rId16" Type="http://schemas.openxmlformats.org/officeDocument/2006/relationships/oleObject" Target="../embeddings/oleObject237.bin"/><Relationship Id="rId17" Type="http://schemas.openxmlformats.org/officeDocument/2006/relationships/image" Target="../media/image89.emf"/><Relationship Id="rId18" Type="http://schemas.openxmlformats.org/officeDocument/2006/relationships/oleObject" Target="../embeddings/oleObject238.bin"/><Relationship Id="rId19" Type="http://schemas.openxmlformats.org/officeDocument/2006/relationships/image" Target="../media/image157.emf"/><Relationship Id="rId1" Type="http://schemas.openxmlformats.org/officeDocument/2006/relationships/vmlDrawing" Target="../drawings/vmlDrawing7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0.xml"/><Relationship Id="rId4" Type="http://schemas.openxmlformats.org/officeDocument/2006/relationships/oleObject" Target="../embeddings/oleObject231.bin"/><Relationship Id="rId5" Type="http://schemas.openxmlformats.org/officeDocument/2006/relationships/image" Target="../media/image151.emf"/><Relationship Id="rId6" Type="http://schemas.openxmlformats.org/officeDocument/2006/relationships/oleObject" Target="../embeddings/oleObject232.bin"/><Relationship Id="rId7" Type="http://schemas.openxmlformats.org/officeDocument/2006/relationships/image" Target="../media/image152.emf"/><Relationship Id="rId8" Type="http://schemas.openxmlformats.org/officeDocument/2006/relationships/oleObject" Target="../embeddings/oleObject233.bin"/><Relationship Id="rId9" Type="http://schemas.openxmlformats.org/officeDocument/2006/relationships/image" Target="../media/image153.emf"/><Relationship Id="rId10" Type="http://schemas.openxmlformats.org/officeDocument/2006/relationships/oleObject" Target="../embeddings/oleObject234.bin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emf"/><Relationship Id="rId12" Type="http://schemas.openxmlformats.org/officeDocument/2006/relationships/oleObject" Target="../embeddings/oleObject243.bin"/><Relationship Id="rId13" Type="http://schemas.openxmlformats.org/officeDocument/2006/relationships/image" Target="../media/image159.emf"/><Relationship Id="rId1" Type="http://schemas.openxmlformats.org/officeDocument/2006/relationships/vmlDrawing" Target="../drawings/vmlDrawing7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1.xml"/><Relationship Id="rId4" Type="http://schemas.openxmlformats.org/officeDocument/2006/relationships/oleObject" Target="../embeddings/oleObject239.bin"/><Relationship Id="rId5" Type="http://schemas.openxmlformats.org/officeDocument/2006/relationships/image" Target="../media/image158.emf"/><Relationship Id="rId6" Type="http://schemas.openxmlformats.org/officeDocument/2006/relationships/oleObject" Target="../embeddings/oleObject240.bin"/><Relationship Id="rId7" Type="http://schemas.openxmlformats.org/officeDocument/2006/relationships/image" Target="../media/image156.emf"/><Relationship Id="rId8" Type="http://schemas.openxmlformats.org/officeDocument/2006/relationships/oleObject" Target="../embeddings/oleObject241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242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4" Type="http://schemas.openxmlformats.org/officeDocument/2006/relationships/oleObject" Target="../embeddings/oleObject244.bin"/><Relationship Id="rId5" Type="http://schemas.openxmlformats.org/officeDocument/2006/relationships/image" Target="../media/image160.emf"/><Relationship Id="rId1" Type="http://schemas.openxmlformats.org/officeDocument/2006/relationships/vmlDrawing" Target="../drawings/vmlDrawing77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4" Type="http://schemas.openxmlformats.org/officeDocument/2006/relationships/oleObject" Target="../embeddings/oleObject245.bin"/><Relationship Id="rId5" Type="http://schemas.openxmlformats.org/officeDocument/2006/relationships/image" Target="../media/image160.emf"/><Relationship Id="rId1" Type="http://schemas.openxmlformats.org/officeDocument/2006/relationships/vmlDrawing" Target="../drawings/vmlDrawing78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4" Type="http://schemas.openxmlformats.org/officeDocument/2006/relationships/oleObject" Target="../embeddings/oleObject246.bin"/><Relationship Id="rId5" Type="http://schemas.openxmlformats.org/officeDocument/2006/relationships/image" Target="../media/image161.emf"/><Relationship Id="rId6" Type="http://schemas.openxmlformats.org/officeDocument/2006/relationships/oleObject" Target="../embeddings/oleObject247.bin"/><Relationship Id="rId7" Type="http://schemas.openxmlformats.org/officeDocument/2006/relationships/image" Target="../media/image162.emf"/><Relationship Id="rId8" Type="http://schemas.openxmlformats.org/officeDocument/2006/relationships/oleObject" Target="../embeddings/oleObject248.bin"/><Relationship Id="rId9" Type="http://schemas.openxmlformats.org/officeDocument/2006/relationships/image" Target="../media/image163.emf"/><Relationship Id="rId10" Type="http://schemas.openxmlformats.org/officeDocument/2006/relationships/oleObject" Target="../embeddings/oleObject249.bin"/><Relationship Id="rId11" Type="http://schemas.openxmlformats.org/officeDocument/2006/relationships/image" Target="../media/image160.emf"/><Relationship Id="rId1" Type="http://schemas.openxmlformats.org/officeDocument/2006/relationships/vmlDrawing" Target="../drawings/vmlDrawing79.vml"/><Relationship Id="rId2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emf"/><Relationship Id="rId12" Type="http://schemas.openxmlformats.org/officeDocument/2006/relationships/oleObject" Target="../embeddings/oleObject254.bin"/><Relationship Id="rId13" Type="http://schemas.openxmlformats.org/officeDocument/2006/relationships/image" Target="../media/image165.emf"/><Relationship Id="rId14" Type="http://schemas.openxmlformats.org/officeDocument/2006/relationships/oleObject" Target="../embeddings/oleObject255.bin"/><Relationship Id="rId15" Type="http://schemas.openxmlformats.org/officeDocument/2006/relationships/image" Target="../media/image166.emf"/><Relationship Id="rId1" Type="http://schemas.openxmlformats.org/officeDocument/2006/relationships/vmlDrawing" Target="../drawings/vmlDrawing8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6.xml"/><Relationship Id="rId4" Type="http://schemas.openxmlformats.org/officeDocument/2006/relationships/oleObject" Target="../embeddings/oleObject250.bin"/><Relationship Id="rId5" Type="http://schemas.openxmlformats.org/officeDocument/2006/relationships/image" Target="../media/image151.emf"/><Relationship Id="rId6" Type="http://schemas.openxmlformats.org/officeDocument/2006/relationships/oleObject" Target="../embeddings/oleObject251.bin"/><Relationship Id="rId7" Type="http://schemas.openxmlformats.org/officeDocument/2006/relationships/image" Target="../media/image153.emf"/><Relationship Id="rId8" Type="http://schemas.openxmlformats.org/officeDocument/2006/relationships/oleObject" Target="../embeddings/oleObject252.bin"/><Relationship Id="rId9" Type="http://schemas.openxmlformats.org/officeDocument/2006/relationships/image" Target="../media/image164.emf"/><Relationship Id="rId10" Type="http://schemas.openxmlformats.org/officeDocument/2006/relationships/oleObject" Target="../embeddings/oleObject2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1" y="76200"/>
            <a:ext cx="7772400" cy="1524000"/>
          </a:xfrm>
        </p:spPr>
        <p:txBody>
          <a:bodyPr/>
          <a:lstStyle/>
          <a:p>
            <a:pPr algn="ctr" eaLnBrk="1" hangingPunct="1"/>
            <a:r>
              <a:rPr lang="en-US" altLang="zh-CN" sz="4000" dirty="0" err="1" smtClean="0">
                <a:ea typeface="宋体" pitchFamily="2" charset="-122"/>
              </a:rPr>
              <a:t>Semidefinite</a:t>
            </a:r>
            <a:r>
              <a:rPr lang="en-US" altLang="zh-CN" sz="4000" dirty="0" smtClean="0">
                <a:ea typeface="宋体" pitchFamily="2" charset="-122"/>
              </a:rPr>
              <a:t> Relaxations </a:t>
            </a:r>
            <a:br>
              <a:rPr lang="en-US" altLang="zh-CN" sz="4000" dirty="0" smtClean="0">
                <a:ea typeface="宋体" pitchFamily="2" charset="-122"/>
              </a:rPr>
            </a:br>
            <a:r>
              <a:rPr lang="en-US" altLang="zh-CN" sz="4000" dirty="0" smtClean="0">
                <a:ea typeface="宋体" pitchFamily="2" charset="-122"/>
              </a:rPr>
              <a:t>of OPF</a:t>
            </a:r>
            <a:endParaRPr lang="en-US" sz="1800" baseline="30000" dirty="0" smtClean="0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914400" y="1676400"/>
            <a:ext cx="73152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lIns="91430" tIns="45716" rIns="91430" bIns="45716"/>
          <a:lstStyle/>
          <a:p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143000" y="2590800"/>
            <a:ext cx="6781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altLang="zh-CN" sz="500" kern="0" dirty="0" smtClean="0">
              <a:solidFill>
                <a:srgbClr val="000000"/>
              </a:solidFill>
              <a:latin typeface="Verdana"/>
              <a:ea typeface="宋体" pitchFamily="2" charset="-122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sz="2800" kern="0" dirty="0" smtClean="0">
                <a:solidFill>
                  <a:srgbClr val="000000"/>
                </a:solidFill>
                <a:latin typeface="Trebuchet MS" pitchFamily="34" charset="0"/>
              </a:rPr>
              <a:t>Steven Low</a:t>
            </a: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14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itchFamily="34" charset="0"/>
              </a:rPr>
              <a:t>Computing + Math Sciences</a:t>
            </a: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r>
              <a:rPr lang="en-US" kern="0" dirty="0" smtClean="0">
                <a:solidFill>
                  <a:srgbClr val="000000"/>
                </a:solidFill>
                <a:latin typeface="Trebuchet MS" pitchFamily="34" charset="0"/>
              </a:rPr>
              <a:t>Electrical Engineering </a:t>
            </a: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24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2000" kern="0" dirty="0" smtClean="0">
              <a:solidFill>
                <a:srgbClr val="000000"/>
              </a:solidFill>
              <a:latin typeface="Trebuchet MS" pitchFamily="34" charset="0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 smtClean="0">
              <a:solidFill>
                <a:srgbClr val="000000"/>
              </a:solidFill>
              <a:latin typeface="Verdana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 smtClean="0">
              <a:solidFill>
                <a:srgbClr val="000000"/>
              </a:solidFill>
              <a:latin typeface="Verdana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1200" kern="0" dirty="0" smtClean="0">
              <a:solidFill>
                <a:srgbClr val="000000"/>
              </a:solidFill>
              <a:latin typeface="Verdana"/>
            </a:endParaRPr>
          </a:p>
          <a:p>
            <a:pPr algn="ctr" defTabSz="914307" eaLnBrk="1" hangingPunct="1">
              <a:spcBef>
                <a:spcPct val="20000"/>
              </a:spcBef>
              <a:buClr>
                <a:srgbClr val="CC0000"/>
              </a:buClr>
            </a:pPr>
            <a:endParaRPr lang="en-US" sz="1600" kern="0" dirty="0" smtClean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98175" y="6031468"/>
            <a:ext cx="3007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January 2015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Grid Science Winter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330423"/>
            <a:ext cx="2222500" cy="6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712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Convex optimization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"/>
          </p:nvPr>
        </p:nvSpPr>
        <p:spPr>
          <a:xfrm>
            <a:off x="838200" y="3200400"/>
            <a:ext cx="7924800" cy="358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Questions</a:t>
            </a:r>
          </a:p>
          <a:p>
            <a:r>
              <a:rPr lang="en-US" dirty="0" smtClean="0"/>
              <a:t>How to recognize a convex program</a:t>
            </a:r>
          </a:p>
          <a:p>
            <a:pPr lvl="1"/>
            <a:r>
              <a:rPr lang="en-US" sz="2000" dirty="0" smtClean="0"/>
              <a:t>Convex set, convex function</a:t>
            </a:r>
          </a:p>
          <a:p>
            <a:r>
              <a:rPr lang="en-US" dirty="0" smtClean="0"/>
              <a:t>How to characterize minimizers?</a:t>
            </a:r>
          </a:p>
          <a:p>
            <a:pPr lvl="1"/>
            <a:r>
              <a:rPr lang="en-US" sz="2000" dirty="0" smtClean="0"/>
              <a:t>KKT condition, duality theorem</a:t>
            </a:r>
          </a:p>
          <a:p>
            <a:r>
              <a:rPr lang="en-US" dirty="0" smtClean="0"/>
              <a:t>How to compute a minimizer?</a:t>
            </a:r>
          </a:p>
          <a:p>
            <a:pPr lvl="1"/>
            <a:r>
              <a:rPr lang="en-US" sz="2000" dirty="0" smtClean="0"/>
              <a:t>First-order algorithms, Newton algorithms</a:t>
            </a:r>
          </a:p>
          <a:p>
            <a:pPr lvl="1"/>
            <a:r>
              <a:rPr lang="en-US" sz="2000" dirty="0" smtClean="0"/>
              <a:t>Distributed algorithms</a:t>
            </a: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565316"/>
              </p:ext>
            </p:extLst>
          </p:nvPr>
        </p:nvGraphicFramePr>
        <p:xfrm>
          <a:off x="2187575" y="1230313"/>
          <a:ext cx="45942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90" name="Equation" r:id="rId4" imgW="5168900" imgH="1930400" progId="Equation.3">
                  <p:embed/>
                </p:oleObj>
              </mc:Choice>
              <mc:Fallback>
                <p:oleObj name="Equation" r:id="rId4" imgW="5168900" imgH="1930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230313"/>
                        <a:ext cx="45942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4000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227353"/>
              </p:ext>
            </p:extLst>
          </p:nvPr>
        </p:nvGraphicFramePr>
        <p:xfrm>
          <a:off x="457200" y="29718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2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718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47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SOCP relaxation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8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109814"/>
              </p:ext>
            </p:extLst>
          </p:nvPr>
        </p:nvGraphicFramePr>
        <p:xfrm>
          <a:off x="371475" y="18383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3" name="Equation" r:id="rId6" imgW="5016500" imgH="1143000" progId="Equation.3">
                  <p:embed/>
                </p:oleObj>
              </mc:Choice>
              <mc:Fallback>
                <p:oleObj name="Equation" r:id="rId6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75" y="18383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113070"/>
              </p:ext>
            </p:extLst>
          </p:nvPr>
        </p:nvGraphicFramePr>
        <p:xfrm>
          <a:off x="152400" y="4879541"/>
          <a:ext cx="2819400" cy="435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4" name="Equation" r:id="rId8" imgW="3683000" imgH="546100" progId="Equation.3">
                  <p:embed/>
                </p:oleObj>
              </mc:Choice>
              <mc:Fallback>
                <p:oleObj name="Equation" r:id="rId8" imgW="36830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400" y="4879541"/>
                        <a:ext cx="2819400" cy="43527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386896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5" name="Equation" r:id="rId10" imgW="4660900" imgH="1041400" progId="Equation.3">
                  <p:embed/>
                </p:oleObj>
              </mc:Choice>
              <mc:Fallback>
                <p:oleObj name="Equation" r:id="rId10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59002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6" name="Equation" r:id="rId12" imgW="5194300" imgH="1739900" progId="Equation.3">
                  <p:embed/>
                </p:oleObj>
              </mc:Choice>
              <mc:Fallback>
                <p:oleObj name="Equation" r:id="rId12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403976"/>
              </p:ext>
            </p:extLst>
          </p:nvPr>
        </p:nvGraphicFramePr>
        <p:xfrm>
          <a:off x="7848600" y="228600"/>
          <a:ext cx="116229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7" name="Equation" r:id="rId14" imgW="584200" imgH="584200" progId="Equation.3">
                  <p:embed/>
                </p:oleObj>
              </mc:Choice>
              <mc:Fallback>
                <p:oleObj name="Equation" r:id="rId14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48600" y="228600"/>
                        <a:ext cx="1162298" cy="1066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413817"/>
              </p:ext>
            </p:extLst>
          </p:nvPr>
        </p:nvGraphicFramePr>
        <p:xfrm>
          <a:off x="5148263" y="4876800"/>
          <a:ext cx="27320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8" name="Equation" r:id="rId16" imgW="3568700" imgH="546100" progId="Equation.3">
                  <p:embed/>
                </p:oleObj>
              </mc:Choice>
              <mc:Fallback>
                <p:oleObj name="Equation" r:id="rId16" imgW="35687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48263" y="4876800"/>
                        <a:ext cx="2732087" cy="434975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7-Point Star 24"/>
          <p:cNvSpPr/>
          <p:nvPr/>
        </p:nvSpPr>
        <p:spPr>
          <a:xfrm>
            <a:off x="914400" y="5562600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62728"/>
              </p:ext>
            </p:extLst>
          </p:nvPr>
        </p:nvGraphicFramePr>
        <p:xfrm>
          <a:off x="1371600" y="5988050"/>
          <a:ext cx="333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29" name="Equation" r:id="rId18" imgW="368300" imgH="368300" progId="Equation.3">
                  <p:embed/>
                </p:oleObj>
              </mc:Choice>
              <mc:Fallback>
                <p:oleObj name="Equation" r:id="rId18" imgW="368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71600" y="5988050"/>
                        <a:ext cx="333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76893"/>
              </p:ext>
            </p:extLst>
          </p:nvPr>
        </p:nvGraphicFramePr>
        <p:xfrm>
          <a:off x="442912" y="3752850"/>
          <a:ext cx="13858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330" name="Equation" r:id="rId20" imgW="1663700" imgH="635000" progId="Equation.3">
                  <p:embed/>
                </p:oleObj>
              </mc:Choice>
              <mc:Fallback>
                <p:oleObj name="Equation" r:id="rId20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2912" y="3752850"/>
                        <a:ext cx="1385888" cy="52863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419600" y="5791200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DistFlow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model for </a:t>
            </a:r>
            <a:r>
              <a:rPr lang="en-US" sz="2400" b="1" dirty="0" smtClean="0">
                <a:solidFill>
                  <a:srgbClr val="0000FF"/>
                </a:solidFill>
                <a:latin typeface="Calibri"/>
              </a:rPr>
              <a:t>radial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networks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  <a:endParaRPr lang="en-US" sz="2400" dirty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529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867400" y="5486400"/>
            <a:ext cx="1295400" cy="1295400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644059"/>
              </p:ext>
            </p:extLst>
          </p:nvPr>
        </p:nvGraphicFramePr>
        <p:xfrm>
          <a:off x="457200" y="29718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1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718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47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SOCP relaxation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8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166839"/>
              </p:ext>
            </p:extLst>
          </p:nvPr>
        </p:nvGraphicFramePr>
        <p:xfrm>
          <a:off x="371475" y="18383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2" name="Equation" r:id="rId6" imgW="5016500" imgH="1143000" progId="Equation.3">
                  <p:embed/>
                </p:oleObj>
              </mc:Choice>
              <mc:Fallback>
                <p:oleObj name="Equation" r:id="rId6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75" y="18383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7-Point Star 16"/>
          <p:cNvSpPr/>
          <p:nvPr/>
        </p:nvSpPr>
        <p:spPr>
          <a:xfrm>
            <a:off x="914400" y="5562600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908179"/>
              </p:ext>
            </p:extLst>
          </p:nvPr>
        </p:nvGraphicFramePr>
        <p:xfrm>
          <a:off x="1371600" y="5988050"/>
          <a:ext cx="333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3" name="Equation" r:id="rId8" imgW="368300" imgH="368300" progId="Equation.3">
                  <p:embed/>
                </p:oleObj>
              </mc:Choice>
              <mc:Fallback>
                <p:oleObj name="Equation" r:id="rId8" imgW="368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1600" y="5988050"/>
                        <a:ext cx="333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048332"/>
              </p:ext>
            </p:extLst>
          </p:nvPr>
        </p:nvGraphicFramePr>
        <p:xfrm>
          <a:off x="152400" y="4879541"/>
          <a:ext cx="2819400" cy="435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4" name="Equation" r:id="rId10" imgW="3683000" imgH="546100" progId="Equation.3">
                  <p:embed/>
                </p:oleObj>
              </mc:Choice>
              <mc:Fallback>
                <p:oleObj name="Equation" r:id="rId10" imgW="36830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400" y="4879541"/>
                        <a:ext cx="2819400" cy="43527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669501"/>
              </p:ext>
            </p:extLst>
          </p:nvPr>
        </p:nvGraphicFramePr>
        <p:xfrm>
          <a:off x="4876800" y="1868488"/>
          <a:ext cx="369093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5" name="Equation" r:id="rId12" imgW="4660900" imgH="1041400" progId="Equation.3">
                  <p:embed/>
                </p:oleObj>
              </mc:Choice>
              <mc:Fallback>
                <p:oleObj name="Equation" r:id="rId12" imgW="4660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76800" y="1868488"/>
                        <a:ext cx="3690938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136697"/>
              </p:ext>
            </p:extLst>
          </p:nvPr>
        </p:nvGraphicFramePr>
        <p:xfrm>
          <a:off x="7848600" y="228600"/>
          <a:ext cx="116229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6" name="Equation" r:id="rId14" imgW="584200" imgH="584200" progId="Equation.3">
                  <p:embed/>
                </p:oleObj>
              </mc:Choice>
              <mc:Fallback>
                <p:oleObj name="Equation" r:id="rId14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48600" y="228600"/>
                        <a:ext cx="1162298" cy="1066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148263" y="4876800"/>
            <a:ext cx="2732087" cy="1419225"/>
            <a:chOff x="5148263" y="4876800"/>
            <a:chExt cx="2732087" cy="1419225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0985107"/>
                </p:ext>
              </p:extLst>
            </p:nvPr>
          </p:nvGraphicFramePr>
          <p:xfrm>
            <a:off x="6324600" y="5867400"/>
            <a:ext cx="484188" cy="428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5627" name="Equation" r:id="rId16" imgW="533400" imgH="457200" progId="Equation.3">
                    <p:embed/>
                  </p:oleObj>
                </mc:Choice>
                <mc:Fallback>
                  <p:oleObj name="Equation" r:id="rId16" imgW="5334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324600" y="5867400"/>
                          <a:ext cx="484188" cy="4286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824693"/>
                </p:ext>
              </p:extLst>
            </p:nvPr>
          </p:nvGraphicFramePr>
          <p:xfrm>
            <a:off x="5148263" y="4876800"/>
            <a:ext cx="2732087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5628" name="Equation" r:id="rId18" imgW="3568700" imgH="546100" progId="Equation.3">
                    <p:embed/>
                  </p:oleObj>
                </mc:Choice>
                <mc:Fallback>
                  <p:oleObj name="Equation" r:id="rId18" imgW="35687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5148263" y="4876800"/>
                          <a:ext cx="2732087" cy="43497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732657"/>
              </p:ext>
            </p:extLst>
          </p:nvPr>
        </p:nvGraphicFramePr>
        <p:xfrm>
          <a:off x="4297363" y="2819400"/>
          <a:ext cx="4841875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29" name="Equation" r:id="rId20" imgW="5194300" imgH="1739900" progId="Equation.3">
                  <p:embed/>
                </p:oleObj>
              </mc:Choice>
              <mc:Fallback>
                <p:oleObj name="Equation" r:id="rId20" imgW="5194300" imgH="173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97363" y="2819400"/>
                        <a:ext cx="4841875" cy="153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76893"/>
              </p:ext>
            </p:extLst>
          </p:nvPr>
        </p:nvGraphicFramePr>
        <p:xfrm>
          <a:off x="442912" y="3752850"/>
          <a:ext cx="13858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630" name="Equation" r:id="rId22" imgW="1663700" imgH="635000" progId="Equation.3">
                  <p:embed/>
                </p:oleObj>
              </mc:Choice>
              <mc:Fallback>
                <p:oleObj name="Equation" r:id="rId22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42912" y="3752850"/>
                        <a:ext cx="1385888" cy="52863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873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flow model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090010"/>
              </p:ext>
            </p:extLst>
          </p:nvPr>
        </p:nvGraphicFramePr>
        <p:xfrm>
          <a:off x="979488" y="3048000"/>
          <a:ext cx="4479925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" name="Equation" r:id="rId4" imgW="4800600" imgH="1460500" progId="Equation.3">
                  <p:embed/>
                </p:oleObj>
              </mc:Choice>
              <mc:Fallback>
                <p:oleObj name="Equation" r:id="rId4" imgW="4800600" imgH="146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9488" y="3048000"/>
                        <a:ext cx="4479925" cy="1284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821121"/>
              </p:ext>
            </p:extLst>
          </p:nvPr>
        </p:nvGraphicFramePr>
        <p:xfrm>
          <a:off x="973137" y="1708150"/>
          <a:ext cx="7485063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" name="Equation" r:id="rId6" imgW="8026400" imgH="863600" progId="Equation.3">
                  <p:embed/>
                </p:oleObj>
              </mc:Choice>
              <mc:Fallback>
                <p:oleObj name="Equation" r:id="rId6" imgW="8026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3137" y="1708150"/>
                        <a:ext cx="7485063" cy="760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5334000"/>
            <a:ext cx="38862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r>
              <a:rPr lang="en-US" dirty="0" smtClean="0"/>
              <a:t>                  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578022"/>
              </p:ext>
            </p:extLst>
          </p:nvPr>
        </p:nvGraphicFramePr>
        <p:xfrm>
          <a:off x="3124200" y="5362575"/>
          <a:ext cx="20050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" name="Equation" r:id="rId8" imgW="2159000" imgH="457200" progId="Equation.3">
                  <p:embed/>
                </p:oleObj>
              </mc:Choice>
              <mc:Fallback>
                <p:oleObj name="Equation" r:id="rId8" imgW="215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4200" y="5362575"/>
                        <a:ext cx="2005013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0" y="2571690"/>
            <a:ext cx="740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SOC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633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9248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solution     satisfies the </a:t>
            </a:r>
            <a:r>
              <a:rPr lang="en-US" dirty="0" smtClean="0">
                <a:solidFill>
                  <a:srgbClr val="0000FF"/>
                </a:solidFill>
              </a:rPr>
              <a:t>cycle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condition</a:t>
            </a:r>
            <a:r>
              <a:rPr lang="en-US" dirty="0" smtClean="0"/>
              <a:t> if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66800" y="3741003"/>
            <a:ext cx="3134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ncidence matrix;</a:t>
            </a:r>
          </a:p>
          <a:p>
            <a:r>
              <a:rPr lang="en-US" sz="2400" dirty="0">
                <a:solidFill>
                  <a:srgbClr val="0000FF"/>
                </a:solidFill>
              </a:rPr>
              <a:t>d</a:t>
            </a:r>
            <a:r>
              <a:rPr lang="en-US" sz="2400" dirty="0" smtClean="0">
                <a:solidFill>
                  <a:srgbClr val="0000FF"/>
                </a:solidFill>
              </a:rPr>
              <a:t>epends on topology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320462" y="2895600"/>
            <a:ext cx="304800" cy="838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4806950" y="2895600"/>
            <a:ext cx="381000" cy="685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314196"/>
              </p:ext>
            </p:extLst>
          </p:nvPr>
        </p:nvGraphicFramePr>
        <p:xfrm>
          <a:off x="2016950" y="2438400"/>
          <a:ext cx="49934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00" name="Equation" r:id="rId3" imgW="5918200" imgH="482600" progId="Equation.3">
                  <p:embed/>
                </p:oleObj>
              </mc:Choice>
              <mc:Fallback>
                <p:oleObj name="Equation" r:id="rId3" imgW="5918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6950" y="2438400"/>
                        <a:ext cx="4993450" cy="4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412015"/>
              </p:ext>
            </p:extLst>
          </p:nvPr>
        </p:nvGraphicFramePr>
        <p:xfrm>
          <a:off x="2971800" y="1447800"/>
          <a:ext cx="29220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01" name="Equation" r:id="rId5" imgW="266700" imgH="266700" progId="Equation.3">
                  <p:embed/>
                </p:oleObj>
              </mc:Choice>
              <mc:Fallback>
                <p:oleObj name="Equation" r:id="rId5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800" y="1447800"/>
                        <a:ext cx="29220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90266"/>
              </p:ext>
            </p:extLst>
          </p:nvPr>
        </p:nvGraphicFramePr>
        <p:xfrm>
          <a:off x="5035550" y="3657600"/>
          <a:ext cx="28130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02" name="Equation" r:id="rId7" imgW="4064000" imgH="1384300" progId="Equation.3">
                  <p:embed/>
                </p:oleObj>
              </mc:Choice>
              <mc:Fallback>
                <p:oleObj name="Equation" r:id="rId7" imgW="4064000" imgH="138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35550" y="3657600"/>
                        <a:ext cx="2813050" cy="99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52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BFM: SOCP relaxation of OPF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658578"/>
              </p:ext>
            </p:extLst>
          </p:nvPr>
        </p:nvGraphicFramePr>
        <p:xfrm>
          <a:off x="990600" y="1600200"/>
          <a:ext cx="29972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537" name="Equation" r:id="rId4" imgW="3213100" imgH="698500" progId="Equation.3">
                  <p:embed/>
                </p:oleObj>
              </mc:Choice>
              <mc:Fallback>
                <p:oleObj name="Equation" r:id="rId4" imgW="32131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600200"/>
                        <a:ext cx="2997200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448958"/>
              </p:ext>
            </p:extLst>
          </p:nvPr>
        </p:nvGraphicFramePr>
        <p:xfrm>
          <a:off x="914400" y="3200400"/>
          <a:ext cx="32686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538" name="Equation" r:id="rId6" imgW="3505200" imgH="723900" progId="Equation.3">
                  <p:embed/>
                </p:oleObj>
              </mc:Choice>
              <mc:Fallback>
                <p:oleObj name="Equation" r:id="rId6" imgW="35052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200400"/>
                        <a:ext cx="3268662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897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828800" y="1686321"/>
            <a:ext cx="1295400" cy="2141142"/>
            <a:chOff x="2133600" y="2590800"/>
            <a:chExt cx="1295400" cy="2141142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1555090"/>
                </p:ext>
              </p:extLst>
            </p:nvPr>
          </p:nvGraphicFramePr>
          <p:xfrm>
            <a:off x="2454275" y="4225529"/>
            <a:ext cx="61118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4607"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4225529"/>
                          <a:ext cx="611188" cy="506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33800" y="1686321"/>
            <a:ext cx="1295400" cy="2223692"/>
            <a:chOff x="2133600" y="2590800"/>
            <a:chExt cx="1295400" cy="2223692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39834300"/>
                </p:ext>
              </p:extLst>
            </p:nvPr>
          </p:nvGraphicFramePr>
          <p:xfrm>
            <a:off x="2301875" y="4181079"/>
            <a:ext cx="88423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4608" name="Equation" r:id="rId6" imgW="368300" imgH="254000" progId="Equation.3">
                    <p:embed/>
                  </p:oleObj>
                </mc:Choice>
                <mc:Fallback>
                  <p:oleObj name="Equation" r:id="rId6" imgW="368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1875" y="4181079"/>
                          <a:ext cx="884238" cy="633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38800" y="848121"/>
            <a:ext cx="1295400" cy="3038079"/>
            <a:chOff x="2133600" y="1752600"/>
            <a:chExt cx="1295400" cy="303807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4237949"/>
                </p:ext>
              </p:extLst>
            </p:nvPr>
          </p:nvGraphicFramePr>
          <p:xfrm>
            <a:off x="2438400" y="4189016"/>
            <a:ext cx="609600" cy="60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4609" name="Equation" r:id="rId8" imgW="254000" imgH="241300" progId="Equation.3">
                    <p:embed/>
                  </p:oleObj>
                </mc:Choice>
                <mc:Fallback>
                  <p:oleObj name="Equation" r:id="rId8" imgW="25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189016"/>
                          <a:ext cx="609600" cy="601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/>
            <p:cNvSpPr/>
            <p:nvPr/>
          </p:nvSpPr>
          <p:spPr>
            <a:xfrm>
              <a:off x="2133600" y="1752600"/>
              <a:ext cx="1295400" cy="2352279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5715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3810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1905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286392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10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529814"/>
              </p:ext>
            </p:extLst>
          </p:nvPr>
        </p:nvGraphicFramePr>
        <p:xfrm>
          <a:off x="22606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11" name="Equation" r:id="rId12" imgW="203200" imgH="177800" progId="Equation.3">
                  <p:embed/>
                </p:oleObj>
              </mc:Choice>
              <mc:Fallback>
                <p:oleObj name="Equation" r:id="rId12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89944"/>
              </p:ext>
            </p:extLst>
          </p:nvPr>
        </p:nvGraphicFramePr>
        <p:xfrm>
          <a:off x="4038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12" name="Equation" r:id="rId14" imgW="368300" imgH="228600" progId="Equation.3">
                  <p:embed/>
                </p:oleObj>
              </mc:Choice>
              <mc:Fallback>
                <p:oleObj name="Equation" r:id="rId14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865139"/>
              </p:ext>
            </p:extLst>
          </p:nvPr>
        </p:nvGraphicFramePr>
        <p:xfrm>
          <a:off x="60452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13" name="Equation" r:id="rId16" imgW="254000" imgH="215900" progId="Equation.3">
                  <p:embed/>
                </p:oleObj>
              </mc:Choice>
              <mc:Fallback>
                <p:oleObj name="Equation" r:id="rId16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4343400"/>
            <a:ext cx="5486400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959891"/>
              </p:ext>
            </p:extLst>
          </p:nvPr>
        </p:nvGraphicFramePr>
        <p:xfrm>
          <a:off x="1371600" y="4953000"/>
          <a:ext cx="3148013" cy="41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614" name="Equation" r:id="rId18" imgW="4356100" imgH="584200" progId="Equation.3">
                  <p:embed/>
                </p:oleObj>
              </mc:Choice>
              <mc:Fallback>
                <p:oleObj name="Equation" r:id="rId18" imgW="43561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371600" y="4953000"/>
                        <a:ext cx="3148013" cy="419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371600" y="2362200"/>
            <a:ext cx="3048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>
            <a:off x="3276600" y="2362200"/>
            <a:ext cx="3048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-Right Arrow 39"/>
          <p:cNvSpPr/>
          <p:nvPr/>
        </p:nvSpPr>
        <p:spPr bwMode="auto">
          <a:xfrm>
            <a:off x="5181600" y="2362200"/>
            <a:ext cx="3048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Left-Right Arrow 27"/>
          <p:cNvSpPr/>
          <p:nvPr/>
        </p:nvSpPr>
        <p:spPr bwMode="auto">
          <a:xfrm>
            <a:off x="3276600" y="3505200"/>
            <a:ext cx="3048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Left-Right Arrow 40"/>
          <p:cNvSpPr/>
          <p:nvPr/>
        </p:nvSpPr>
        <p:spPr bwMode="auto">
          <a:xfrm>
            <a:off x="5181600" y="3505200"/>
            <a:ext cx="304800" cy="152400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162800" y="838200"/>
            <a:ext cx="1752600" cy="2916238"/>
            <a:chOff x="7162800" y="838200"/>
            <a:chExt cx="1752600" cy="2916238"/>
          </a:xfrm>
        </p:grpSpPr>
        <p:grpSp>
          <p:nvGrpSpPr>
            <p:cNvPr id="42" name="Group 41"/>
            <p:cNvGrpSpPr/>
            <p:nvPr/>
          </p:nvGrpSpPr>
          <p:grpSpPr>
            <a:xfrm>
              <a:off x="7620000" y="838200"/>
              <a:ext cx="1295400" cy="2916238"/>
              <a:chOff x="2133600" y="1752600"/>
              <a:chExt cx="1295400" cy="2916238"/>
            </a:xfrm>
          </p:grpSpPr>
          <p:graphicFrame>
            <p:nvGraphicFramePr>
              <p:cNvPr id="43" name="Object 4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5879093"/>
                  </p:ext>
                </p:extLst>
              </p:nvPr>
            </p:nvGraphicFramePr>
            <p:xfrm>
              <a:off x="2667000" y="4267200"/>
              <a:ext cx="360444" cy="4016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54615" name="Equation" r:id="rId20" imgW="533400" imgH="571500" progId="Equation.3">
                      <p:embed/>
                    </p:oleObj>
                  </mc:Choice>
                  <mc:Fallback>
                    <p:oleObj name="Equation" r:id="rId20" imgW="533400" imgH="5715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7000" y="4267200"/>
                            <a:ext cx="360444" cy="401638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4" name="Oval 43"/>
              <p:cNvSpPr/>
              <p:nvPr/>
            </p:nvSpPr>
            <p:spPr>
              <a:xfrm>
                <a:off x="2133600" y="1752600"/>
                <a:ext cx="1295400" cy="2352279"/>
              </a:xfrm>
              <a:prstGeom prst="ellipse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85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5" name="7-Point Star 44"/>
            <p:cNvSpPr/>
            <p:nvPr/>
          </p:nvSpPr>
          <p:spPr>
            <a:xfrm>
              <a:off x="7696200" y="1828800"/>
              <a:ext cx="1143000" cy="11430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7057714"/>
                </p:ext>
              </p:extLst>
            </p:nvPr>
          </p:nvGraphicFramePr>
          <p:xfrm>
            <a:off x="8115156" y="2286000"/>
            <a:ext cx="266844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4616" name="Equation" r:id="rId22" imgW="368300" imgH="368300" progId="Equation.3">
                    <p:embed/>
                  </p:oleObj>
                </mc:Choice>
                <mc:Fallback>
                  <p:oleObj name="Equation" r:id="rId22" imgW="3683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15156" y="2286000"/>
                          <a:ext cx="266844" cy="3048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eft-Right Arrow 46"/>
            <p:cNvSpPr/>
            <p:nvPr/>
          </p:nvSpPr>
          <p:spPr bwMode="auto">
            <a:xfrm>
              <a:off x="7162800" y="2352279"/>
              <a:ext cx="304800" cy="1524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Left-Right Arrow 47"/>
            <p:cNvSpPr/>
            <p:nvPr/>
          </p:nvSpPr>
          <p:spPr bwMode="auto">
            <a:xfrm>
              <a:off x="7162800" y="3505200"/>
              <a:ext cx="304800" cy="1524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0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BFM for radial networks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6019800" cy="58697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66650" y="1654076"/>
            <a:ext cx="2724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Recursive structure</a:t>
            </a:r>
            <a:endParaRPr lang="en-US" dirty="0" smtClean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backward-forward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sweep for PF solution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Advantages over BIM</a:t>
            </a:r>
            <a:endParaRPr lang="en-US" b="1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much faster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much more stable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   numerically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495800" y="1295400"/>
            <a:ext cx="1600200" cy="55626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78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76" y="2559148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48" y="2548694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77" y="2541109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76" y="81232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6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50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2" y="185870"/>
            <a:ext cx="1371690" cy="598229"/>
            <a:chOff x="3134287" y="185870"/>
            <a:chExt cx="1371690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87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47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1" y="185641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0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2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235468"/>
              </p:ext>
            </p:extLst>
          </p:nvPr>
        </p:nvGraphicFramePr>
        <p:xfrm>
          <a:off x="610631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234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1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3747648"/>
              </p:ext>
            </p:extLst>
          </p:nvPr>
        </p:nvGraphicFramePr>
        <p:xfrm>
          <a:off x="3242867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235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67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13759"/>
              </p:ext>
            </p:extLst>
          </p:nvPr>
        </p:nvGraphicFramePr>
        <p:xfrm>
          <a:off x="5329728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236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28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6"/>
            <a:ext cx="142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1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1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17" y="2810339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5" y="813297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5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03089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237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7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0" y="2782117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1"/>
            <a:ext cx="134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200" y="1981200"/>
            <a:ext cx="9144000" cy="487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2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76" y="2559148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48" y="2548694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77" y="2541109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76" y="81232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6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50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2" y="185870"/>
            <a:ext cx="1371690" cy="598229"/>
            <a:chOff x="3134287" y="185870"/>
            <a:chExt cx="1371690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87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47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1" y="185641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0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2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85358"/>
              </p:ext>
            </p:extLst>
          </p:nvPr>
        </p:nvGraphicFramePr>
        <p:xfrm>
          <a:off x="610631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258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1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2665922"/>
              </p:ext>
            </p:extLst>
          </p:nvPr>
        </p:nvGraphicFramePr>
        <p:xfrm>
          <a:off x="3242867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259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67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61266"/>
              </p:ext>
            </p:extLst>
          </p:nvPr>
        </p:nvGraphicFramePr>
        <p:xfrm>
          <a:off x="5329728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260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28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6"/>
            <a:ext cx="142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1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1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17" y="2810339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5" y="813297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5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141715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261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7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0" y="2782117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1"/>
            <a:ext cx="134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590800"/>
            <a:ext cx="3505200" cy="3276600"/>
            <a:chOff x="0" y="2590800"/>
            <a:chExt cx="3581400" cy="327660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5715000" y="2590800"/>
            <a:ext cx="3352800" cy="3276600"/>
            <a:chOff x="0" y="2590800"/>
            <a:chExt cx="3581400" cy="32766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1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76" y="2559148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48" y="2548694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77" y="2541109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76" y="81232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6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50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2" y="185870"/>
            <a:ext cx="1371690" cy="598229"/>
            <a:chOff x="3134287" y="185870"/>
            <a:chExt cx="1371690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87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47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1" y="185641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0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2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26670"/>
              </p:ext>
            </p:extLst>
          </p:nvPr>
        </p:nvGraphicFramePr>
        <p:xfrm>
          <a:off x="610631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286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1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824129"/>
              </p:ext>
            </p:extLst>
          </p:nvPr>
        </p:nvGraphicFramePr>
        <p:xfrm>
          <a:off x="3242867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287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67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252963"/>
              </p:ext>
            </p:extLst>
          </p:nvPr>
        </p:nvGraphicFramePr>
        <p:xfrm>
          <a:off x="5329728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288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28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6"/>
            <a:ext cx="142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1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1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17" y="2810339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5" y="813297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5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116161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289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7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0" y="2782117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1"/>
            <a:ext cx="134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53200" y="5410200"/>
            <a:ext cx="24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Calibri"/>
              </a:rPr>
              <a:t>open problem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9714" y="5410200"/>
            <a:ext cx="24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FF"/>
                </a:solidFill>
                <a:latin typeface="Calibri"/>
              </a:rPr>
              <a:t>open problem</a:t>
            </a:r>
            <a:endParaRPr lang="en-US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43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ea typeface="宋体" pitchFamily="2" charset="-122"/>
              </a:rPr>
              <a:t>2</a:t>
            </a:r>
            <a:r>
              <a:rPr lang="en-US" sz="3600" baseline="30000" dirty="0" smtClean="0">
                <a:ea typeface="宋体" pitchFamily="2" charset="-122"/>
              </a:rPr>
              <a:t>nd</a:t>
            </a:r>
            <a:r>
              <a:rPr lang="en-US" sz="3600" dirty="0" smtClean="0">
                <a:ea typeface="宋体" pitchFamily="2" charset="-122"/>
              </a:rPr>
              <a:t> order cone program (SOCP)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603814"/>
              </p:ext>
            </p:extLst>
          </p:nvPr>
        </p:nvGraphicFramePr>
        <p:xfrm>
          <a:off x="931862" y="1447800"/>
          <a:ext cx="6002338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74" name="Equation" r:id="rId4" imgW="2603500" imgH="508000" progId="Equation.3">
                  <p:embed/>
                </p:oleObj>
              </mc:Choice>
              <mc:Fallback>
                <p:oleObj name="Equation" r:id="rId4" imgW="26035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862" y="1447800"/>
                        <a:ext cx="6002338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38200" y="3505200"/>
            <a:ext cx="7467600" cy="3165912"/>
            <a:chOff x="838200" y="3765550"/>
            <a:chExt cx="7467600" cy="3165912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3822918"/>
              <a:ext cx="7467600" cy="3108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|| || : Euclidean norm</a:t>
              </a:r>
              <a:endParaRPr lang="en-US" sz="2800" dirty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Feasible set is 2</a:t>
              </a:r>
              <a:r>
                <a:rPr lang="en-US" sz="2800" baseline="30000" dirty="0" smtClean="0">
                  <a:solidFill>
                    <a:srgbClr val="0000FF"/>
                  </a:solidFill>
                </a:rPr>
                <a:t>nd</a:t>
              </a:r>
              <a:r>
                <a:rPr lang="en-US" sz="2800" dirty="0" smtClean="0">
                  <a:solidFill>
                    <a:srgbClr val="0000FF"/>
                  </a:solidFill>
                </a:rPr>
                <a:t> order cone and convex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Includes LP, convex QP as special cases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Special case of SDP, but much simpler computationally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041987"/>
                </p:ext>
              </p:extLst>
            </p:nvPr>
          </p:nvGraphicFramePr>
          <p:xfrm>
            <a:off x="1281113" y="3765550"/>
            <a:ext cx="6118225" cy="577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9375" name="Equation" r:id="rId6" imgW="2654300" imgH="254000" progId="Equation.3">
                    <p:embed/>
                  </p:oleObj>
                </mc:Choice>
                <mc:Fallback>
                  <p:oleObj name="Equation" r:id="rId6" imgW="2654300" imgH="254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1113" y="3765550"/>
                          <a:ext cx="6118225" cy="577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55793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 bwMode="auto">
          <a:xfrm>
            <a:off x="3757238" y="4648200"/>
            <a:ext cx="1576762" cy="6858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exactness</a:t>
            </a:r>
          </a:p>
          <a:p>
            <a:pPr algn="ctr">
              <a:lnSpc>
                <a:spcPct val="80000"/>
              </a:lnSpc>
            </a:pPr>
            <a:r>
              <a:rPr lang="en-US" sz="2200" dirty="0">
                <a:solidFill>
                  <a:srgbClr val="0000FF"/>
                </a:solidFill>
              </a:rPr>
              <a:t>(tree)</a:t>
            </a: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OPF: extensions</a:t>
            </a:r>
            <a:endParaRPr lang="en-US" sz="2800" dirty="0" smtClean="0"/>
          </a:p>
        </p:txBody>
      </p:sp>
      <p:cxnSp>
        <p:nvCxnSpPr>
          <p:cNvPr id="24" name="Straight Connector 23"/>
          <p:cNvCxnSpPr/>
          <p:nvPr/>
        </p:nvCxnSpPr>
        <p:spPr bwMode="auto">
          <a:xfrm flipV="1">
            <a:off x="4519238" y="3581400"/>
            <a:ext cx="0" cy="10668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A3B2C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609600" y="1219200"/>
            <a:ext cx="2971800" cy="2362438"/>
            <a:chOff x="6096000" y="1218962"/>
            <a:chExt cx="2971800" cy="2362438"/>
          </a:xfrm>
        </p:grpSpPr>
        <p:grpSp>
          <p:nvGrpSpPr>
            <p:cNvPr id="31" name="Group 30"/>
            <p:cNvGrpSpPr/>
            <p:nvPr/>
          </p:nvGrpSpPr>
          <p:grpSpPr>
            <a:xfrm>
              <a:off x="6096000" y="2819400"/>
              <a:ext cx="2971800" cy="762000"/>
              <a:chOff x="5791200" y="2209800"/>
              <a:chExt cx="2971800" cy="762000"/>
            </a:xfrm>
          </p:grpSpPr>
          <p:cxnSp>
            <p:nvCxnSpPr>
              <p:cNvPr id="42" name="Straight Connector 41"/>
              <p:cNvCxnSpPr/>
              <p:nvPr/>
            </p:nvCxnSpPr>
            <p:spPr bwMode="auto">
              <a:xfrm>
                <a:off x="7772400" y="2590562"/>
                <a:ext cx="990600" cy="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28" name="Rounded Rectangle 27"/>
              <p:cNvSpPr/>
              <p:nvPr/>
            </p:nvSpPr>
            <p:spPr bwMode="auto">
              <a:xfrm>
                <a:off x="5791200" y="2209800"/>
                <a:ext cx="1981200" cy="7620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7F805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7F8055"/>
                    </a:solidFill>
                    <a:effectLst/>
                  </a:rPr>
                  <a:t>distributed</a:t>
                </a:r>
                <a:endParaRPr lang="en-US" sz="2200" dirty="0">
                  <a:solidFill>
                    <a:srgbClr val="7F8055"/>
                  </a:solidFill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7F8055"/>
                    </a:solidFill>
                    <a:effectLst/>
                  </a:rPr>
                  <a:t>OPF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172200" y="1218962"/>
              <a:ext cx="188149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Kim, </a:t>
              </a:r>
              <a:r>
                <a:rPr lang="en-US" sz="1400" dirty="0" err="1" smtClean="0"/>
                <a:t>Baldick</a:t>
              </a:r>
              <a:r>
                <a:rPr lang="en-US" sz="1400" dirty="0" smtClean="0"/>
                <a:t> 1997</a:t>
              </a:r>
            </a:p>
            <a:p>
              <a:r>
                <a:rPr lang="en-US" sz="1400" dirty="0" err="1"/>
                <a:t>Dall’Anese</a:t>
              </a:r>
              <a:r>
                <a:rPr lang="en-US" sz="1400" dirty="0"/>
                <a:t> et al </a:t>
              </a:r>
              <a:r>
                <a:rPr lang="en-US" sz="1400" dirty="0" smtClean="0"/>
                <a:t>2012</a:t>
              </a:r>
            </a:p>
            <a:p>
              <a:r>
                <a:rPr lang="en-US" sz="1400" dirty="0" smtClean="0"/>
                <a:t>Lam et al 2012</a:t>
              </a:r>
            </a:p>
            <a:p>
              <a:r>
                <a:rPr lang="en-US" sz="1400" dirty="0" err="1" smtClean="0"/>
                <a:t>Kraning</a:t>
              </a:r>
              <a:r>
                <a:rPr lang="en-US" sz="1400" dirty="0" smtClean="0"/>
                <a:t> et al 2013</a:t>
              </a:r>
            </a:p>
            <a:p>
              <a:r>
                <a:rPr lang="en-US" sz="1400" dirty="0" err="1" smtClean="0"/>
                <a:t>Devane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Lestas</a:t>
              </a:r>
              <a:r>
                <a:rPr lang="en-US" sz="1400" dirty="0" smtClean="0"/>
                <a:t> 2013</a:t>
              </a:r>
            </a:p>
            <a:p>
              <a:r>
                <a:rPr lang="en-US" sz="1400" dirty="0" smtClean="0"/>
                <a:t>Sun et al 2013</a:t>
              </a:r>
            </a:p>
            <a:p>
              <a:r>
                <a:rPr lang="en-US" sz="1400" dirty="0" smtClean="0"/>
                <a:t>Li et al 2013</a:t>
              </a:r>
              <a:endParaRPr lang="en-US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86400" y="3505200"/>
            <a:ext cx="2660462" cy="2872264"/>
            <a:chOff x="5486400" y="3505200"/>
            <a:chExt cx="2660462" cy="2872264"/>
          </a:xfrm>
        </p:grpSpPr>
        <p:grpSp>
          <p:nvGrpSpPr>
            <p:cNvPr id="30" name="Group 29"/>
            <p:cNvGrpSpPr/>
            <p:nvPr/>
          </p:nvGrpSpPr>
          <p:grpSpPr>
            <a:xfrm>
              <a:off x="5486400" y="3505200"/>
              <a:ext cx="2590800" cy="2133600"/>
              <a:chOff x="5181600" y="2895600"/>
              <a:chExt cx="2590800" cy="2133600"/>
            </a:xfrm>
          </p:grpSpPr>
          <p:sp>
            <p:nvSpPr>
              <p:cNvPr id="29" name="Rounded Rectangle 28"/>
              <p:cNvSpPr/>
              <p:nvPr/>
            </p:nvSpPr>
            <p:spPr bwMode="auto">
              <a:xfrm>
                <a:off x="5791200" y="4038600"/>
                <a:ext cx="1981200" cy="9906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7F805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7F8055"/>
                    </a:solidFill>
                    <a:effectLst/>
                  </a:rPr>
                  <a:t>moment/</a:t>
                </a:r>
                <a:r>
                  <a:rPr kumimoji="0" lang="en-US" sz="2200" b="0" i="0" u="none" strike="noStrike" cap="none" normalizeH="0" baseline="0" dirty="0" err="1" smtClean="0">
                    <a:ln>
                      <a:noFill/>
                    </a:ln>
                    <a:solidFill>
                      <a:srgbClr val="7F8055"/>
                    </a:solidFill>
                    <a:effectLst/>
                  </a:rPr>
                  <a:t>SoS</a:t>
                </a: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7F8055"/>
                    </a:solidFill>
                    <a:effectLst/>
                  </a:rPr>
                  <a:t>,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200" dirty="0" smtClean="0">
                    <a:solidFill>
                      <a:srgbClr val="7F8055"/>
                    </a:solidFill>
                  </a:rPr>
                  <a:t>quadratic</a:t>
                </a:r>
                <a:endPara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endParaRPr>
              </a:p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200" dirty="0" smtClean="0">
                    <a:solidFill>
                      <a:srgbClr val="7F8055"/>
                    </a:solidFill>
                  </a:rPr>
                  <a:t>relaxation</a:t>
                </a:r>
                <a:endPara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endParaRPr>
              </a:p>
            </p:txBody>
          </p:sp>
          <p:cxnSp>
            <p:nvCxnSpPr>
              <p:cNvPr id="37" name="Straight Connector 36"/>
              <p:cNvCxnSpPr>
                <a:stCxn id="29" idx="0"/>
              </p:cNvCxnSpPr>
              <p:nvPr/>
            </p:nvCxnSpPr>
            <p:spPr bwMode="auto">
              <a:xfrm flipH="1" flipV="1">
                <a:off x="5181600" y="2895600"/>
                <a:ext cx="16002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1" name="TextBox 20"/>
            <p:cNvSpPr txBox="1"/>
            <p:nvPr/>
          </p:nvSpPr>
          <p:spPr>
            <a:xfrm>
              <a:off x="6096000" y="5638800"/>
              <a:ext cx="20508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Molzahn</a:t>
              </a:r>
              <a:r>
                <a:rPr lang="en-US" sz="1400" dirty="0"/>
                <a:t>, </a:t>
              </a:r>
              <a:r>
                <a:rPr lang="en-US" sz="1400" dirty="0" err="1"/>
                <a:t>Hiskens</a:t>
              </a:r>
              <a:r>
                <a:rPr lang="en-US" sz="1400" dirty="0"/>
                <a:t> 2014</a:t>
              </a:r>
            </a:p>
            <a:p>
              <a:r>
                <a:rPr lang="en-US" sz="1400" dirty="0" err="1" smtClean="0"/>
                <a:t>Josz</a:t>
              </a:r>
              <a:r>
                <a:rPr lang="en-US" sz="1400" dirty="0" smtClean="0"/>
                <a:t> et al 2014</a:t>
              </a:r>
            </a:p>
            <a:p>
              <a:r>
                <a:rPr lang="en-US" sz="1400" dirty="0" err="1" smtClean="0"/>
                <a:t>Ghaddar</a:t>
              </a:r>
              <a:r>
                <a:rPr lang="en-US" sz="1400" dirty="0" smtClean="0"/>
                <a:t> et al 2014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43000" y="3505200"/>
            <a:ext cx="2514600" cy="2438400"/>
            <a:chOff x="1143000" y="3505200"/>
            <a:chExt cx="2514600" cy="2438400"/>
          </a:xfrm>
        </p:grpSpPr>
        <p:grpSp>
          <p:nvGrpSpPr>
            <p:cNvPr id="26" name="Group 25"/>
            <p:cNvGrpSpPr/>
            <p:nvPr/>
          </p:nvGrpSpPr>
          <p:grpSpPr>
            <a:xfrm>
              <a:off x="1219200" y="3505200"/>
              <a:ext cx="2438400" cy="1828800"/>
              <a:chOff x="914400" y="2895600"/>
              <a:chExt cx="2438400" cy="1828800"/>
            </a:xfrm>
          </p:grpSpPr>
          <p:sp>
            <p:nvSpPr>
              <p:cNvPr id="34" name="Rounded Rectangle 33"/>
              <p:cNvSpPr/>
              <p:nvPr/>
            </p:nvSpPr>
            <p:spPr bwMode="auto">
              <a:xfrm>
                <a:off x="914400" y="4038600"/>
                <a:ext cx="1752600" cy="685800"/>
              </a:xfrm>
              <a:prstGeom prst="round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200" b="0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</a:rPr>
                  <a:t>multiphase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200" dirty="0" smtClean="0">
                    <a:solidFill>
                      <a:srgbClr val="0000FF"/>
                    </a:solidFill>
                  </a:rPr>
                  <a:t>unbalanced</a:t>
                </a:r>
                <a:endPara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cxnSp>
            <p:nvCxnSpPr>
              <p:cNvPr id="35" name="Straight Connector 34"/>
              <p:cNvCxnSpPr>
                <a:stCxn id="34" idx="0"/>
              </p:cNvCxnSpPr>
              <p:nvPr/>
            </p:nvCxnSpPr>
            <p:spPr bwMode="auto">
              <a:xfrm flipV="1">
                <a:off x="1790700" y="2895600"/>
                <a:ext cx="1562100" cy="11430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A3B2C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</p:cxnSp>
        </p:grpSp>
        <p:sp>
          <p:nvSpPr>
            <p:cNvPr id="25" name="TextBox 24"/>
            <p:cNvSpPr txBox="1"/>
            <p:nvPr/>
          </p:nvSpPr>
          <p:spPr>
            <a:xfrm>
              <a:off x="1143000" y="5420380"/>
              <a:ext cx="1881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Dall’Anese</a:t>
              </a:r>
              <a:r>
                <a:rPr lang="en-US" sz="1400" dirty="0" smtClean="0"/>
                <a:t> et al 2012</a:t>
              </a:r>
            </a:p>
            <a:p>
              <a:r>
                <a:rPr lang="en-US" sz="1400" dirty="0" err="1" smtClean="0"/>
                <a:t>Gan</a:t>
              </a:r>
              <a:r>
                <a:rPr lang="en-US" sz="1400" dirty="0" smtClean="0"/>
                <a:t>, Low 2014</a:t>
              </a:r>
              <a:endParaRPr lang="en-US" sz="1400" dirty="0"/>
            </a:p>
          </p:txBody>
        </p:sp>
      </p:grpSp>
      <p:sp>
        <p:nvSpPr>
          <p:cNvPr id="23" name="Rounded Rectangle 22"/>
          <p:cNvSpPr/>
          <p:nvPr/>
        </p:nvSpPr>
        <p:spPr bwMode="auto">
          <a:xfrm>
            <a:off x="3581400" y="2743200"/>
            <a:ext cx="1981200" cy="838200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dirty="0" err="1" smtClean="0">
                <a:solidFill>
                  <a:srgbClr val="0000FF"/>
                </a:solidFill>
              </a:rPr>
              <a:t>semidefinite</a:t>
            </a:r>
            <a:r>
              <a:rPr lang="en-US" sz="2200" dirty="0" smtClean="0">
                <a:solidFill>
                  <a:srgbClr val="0000FF"/>
                </a:solidFill>
              </a:rPr>
              <a:t> relaxations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05200" y="1219200"/>
            <a:ext cx="1981200" cy="1524000"/>
            <a:chOff x="3505200" y="1219200"/>
            <a:chExt cx="1981200" cy="1524000"/>
          </a:xfrm>
        </p:grpSpPr>
        <p:sp>
          <p:nvSpPr>
            <p:cNvPr id="52" name="Rounded Rectangle 51"/>
            <p:cNvSpPr/>
            <p:nvPr/>
          </p:nvSpPr>
          <p:spPr bwMode="auto">
            <a:xfrm>
              <a:off x="3505200" y="1219200"/>
              <a:ext cx="1981200" cy="4572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applications</a:t>
              </a:r>
              <a:endParaRPr lang="en-US" sz="2200" dirty="0">
                <a:solidFill>
                  <a:srgbClr val="7F8055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4495800" y="1676400"/>
              <a:ext cx="0" cy="10668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5562600" y="1828800"/>
            <a:ext cx="2971800" cy="1752600"/>
            <a:chOff x="5562600" y="1828800"/>
            <a:chExt cx="2971800" cy="1752600"/>
          </a:xfrm>
        </p:grpSpPr>
        <p:cxnSp>
          <p:nvCxnSpPr>
            <p:cNvPr id="50" name="Straight Connector 49"/>
            <p:cNvCxnSpPr/>
            <p:nvPr/>
          </p:nvCxnSpPr>
          <p:spPr bwMode="auto">
            <a:xfrm flipH="1">
              <a:off x="5562600" y="3200400"/>
              <a:ext cx="990600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3B2C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553200" y="2590800"/>
              <a:ext cx="1981200" cy="990600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7F805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200" dirty="0">
                  <a:solidFill>
                    <a:srgbClr val="7F8055"/>
                  </a:solidFill>
                </a:rPr>
                <a:t>q</a:t>
              </a: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rgbClr val="7F8055"/>
                  </a:solidFill>
                  <a:effectLst/>
                </a:rPr>
                <a:t>uadratic relaxation, B&amp;B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66712" y="1828800"/>
              <a:ext cx="189148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Phan</a:t>
              </a:r>
              <a:r>
                <a:rPr lang="en-US" sz="1400" dirty="0" smtClean="0"/>
                <a:t> 2012</a:t>
              </a:r>
            </a:p>
            <a:p>
              <a:r>
                <a:rPr lang="en-US" sz="1400" dirty="0" err="1" smtClean="0"/>
                <a:t>Gopalakrishnan</a:t>
              </a:r>
              <a:r>
                <a:rPr lang="en-US" sz="1400" dirty="0" smtClean="0"/>
                <a:t> 2012</a:t>
              </a:r>
            </a:p>
            <a:p>
              <a:r>
                <a:rPr lang="en-US" sz="1400" dirty="0" err="1"/>
                <a:t>Hijazi</a:t>
              </a:r>
              <a:r>
                <a:rPr lang="en-US" sz="1400" dirty="0"/>
                <a:t> et al </a:t>
              </a:r>
              <a:r>
                <a:rPr lang="en-US" sz="1400" dirty="0" smtClean="0"/>
                <a:t>2013</a:t>
              </a:r>
              <a:endParaRPr lang="en-US" sz="14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733800" y="5410200"/>
            <a:ext cx="152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efs in SL, Part II</a:t>
            </a:r>
          </a:p>
          <a:p>
            <a:r>
              <a:rPr lang="en-US" sz="1400" dirty="0" smtClean="0"/>
              <a:t>TCNS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06803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1828800"/>
            <a:ext cx="5562600" cy="2667000"/>
          </a:xfrm>
        </p:spPr>
        <p:txBody>
          <a:bodyPr/>
          <a:lstStyle/>
          <a:p>
            <a:r>
              <a:rPr lang="en-US" dirty="0" smtClean="0"/>
              <a:t>Digression: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Branch flow model </a:t>
            </a:r>
            <a:br>
              <a:rPr lang="en-US" dirty="0" smtClean="0"/>
            </a:br>
            <a:r>
              <a:rPr lang="en-US" dirty="0" smtClean="0"/>
              <a:t>for radial networks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49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BFM for radial networks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70805"/>
              </p:ext>
            </p:extLst>
          </p:nvPr>
        </p:nvGraphicFramePr>
        <p:xfrm>
          <a:off x="990600" y="1447800"/>
          <a:ext cx="4879975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326" name="Equation" r:id="rId4" imgW="5232400" imgH="2946400" progId="Equation.3">
                  <p:embed/>
                </p:oleObj>
              </mc:Choice>
              <mc:Fallback>
                <p:oleObj name="Equation" r:id="rId4" imgW="5232400" imgH="294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0600" y="1447800"/>
                        <a:ext cx="4879975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324600" y="16002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DistFlow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model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144393"/>
              </p:ext>
            </p:extLst>
          </p:nvPr>
        </p:nvGraphicFramePr>
        <p:xfrm>
          <a:off x="7772400" y="3124200"/>
          <a:ext cx="116229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1327" name="Equation" r:id="rId6" imgW="584200" imgH="584200" progId="Equation.3">
                  <p:embed/>
                </p:oleObj>
              </mc:Choice>
              <mc:Fallback>
                <p:oleObj name="Equation" r:id="rId6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2400" y="3124200"/>
                        <a:ext cx="1162298" cy="1066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4844296"/>
            <a:ext cx="8229600" cy="1785104"/>
          </a:xfrm>
          <a:prstGeom prst="rect">
            <a:avLst/>
          </a:prstGeom>
          <a:noFill/>
          <a:ln w="38100" cmpd="sng">
            <a:solidFill>
              <a:srgbClr val="91919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</a:rPr>
              <a:t>Advantages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PF: recursive structure </a:t>
            </a:r>
            <a:r>
              <a:rPr lang="en-US" sz="2200" dirty="0" smtClean="0">
                <a:solidFill>
                  <a:srgbClr val="0000FF"/>
                </a:solidFill>
                <a:sym typeface="Wingdings"/>
              </a:rPr>
              <a:t> </a:t>
            </a:r>
            <a:r>
              <a:rPr lang="en-US" sz="2200" dirty="0" smtClean="0">
                <a:solidFill>
                  <a:srgbClr val="0000FF"/>
                </a:solidFill>
              </a:rPr>
              <a:t>backward/forward sweep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OPF: more </a:t>
            </a:r>
            <a:r>
              <a:rPr lang="en-US" sz="2200" dirty="0">
                <a:solidFill>
                  <a:srgbClr val="0000FF"/>
                </a:solidFill>
              </a:rPr>
              <a:t>numerically </a:t>
            </a:r>
            <a:r>
              <a:rPr lang="en-US" sz="2200" dirty="0" smtClean="0">
                <a:solidFill>
                  <a:srgbClr val="0000FF"/>
                </a:solidFill>
              </a:rPr>
              <a:t>stable SOCP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Linear approx. suitable for </a:t>
            </a:r>
            <a:r>
              <a:rPr lang="en-US" sz="2200" b="1" dirty="0" smtClean="0">
                <a:solidFill>
                  <a:srgbClr val="0000FF"/>
                </a:solidFill>
              </a:rPr>
              <a:t>radial</a:t>
            </a:r>
            <a:r>
              <a:rPr lang="en-US" sz="2200" dirty="0" smtClean="0">
                <a:solidFill>
                  <a:srgbClr val="0000FF"/>
                </a:solidFill>
              </a:rPr>
              <a:t> networks (unlike DC)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Variables represent physical quantities</a:t>
            </a:r>
          </a:p>
        </p:txBody>
      </p:sp>
    </p:spTree>
    <p:extLst>
      <p:ext uri="{BB962C8B-B14F-4D97-AF65-F5344CB8AC3E}">
        <p14:creationId xmlns:p14="http://schemas.microsoft.com/office/powerpoint/2010/main" val="26563171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 </a:t>
            </a:r>
            <a:r>
              <a:rPr lang="en-US" dirty="0" err="1" smtClean="0"/>
              <a:t>DistFlow</a:t>
            </a:r>
            <a:r>
              <a:rPr lang="en-US" dirty="0" smtClean="0"/>
              <a:t> for radial networks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12806" y="16002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Linear </a:t>
            </a: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DistFlow</a:t>
            </a:r>
            <a:endParaRPr lang="en-US" sz="2400" dirty="0" smtClean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106239"/>
              </p:ext>
            </p:extLst>
          </p:nvPr>
        </p:nvGraphicFramePr>
        <p:xfrm>
          <a:off x="850900" y="1284287"/>
          <a:ext cx="394970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174" name="Equation" r:id="rId4" imgW="1447800" imgH="685800" progId="Equation.3">
                  <p:embed/>
                </p:oleObj>
              </mc:Choice>
              <mc:Fallback>
                <p:oleObj name="Equation" r:id="rId4" imgW="14478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900" y="1284287"/>
                        <a:ext cx="3949700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8200" y="3773031"/>
            <a:ext cx="81355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Advantages</a:t>
            </a:r>
            <a:r>
              <a:rPr lang="en-US" sz="2800" dirty="0" smtClean="0">
                <a:solidFill>
                  <a:srgbClr val="0000FF"/>
                </a:solidFill>
              </a:rPr>
              <a:t> over DC power flow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Includes voltages and reactive power as </a:t>
            </a:r>
            <a:r>
              <a:rPr lang="en-US" sz="2800" dirty="0" err="1" smtClean="0">
                <a:solidFill>
                  <a:srgbClr val="0000FF"/>
                </a:solidFill>
              </a:rPr>
              <a:t>vars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Allows nonzero resistance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Accurate when line loss is small compared with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with branch power flow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… more …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554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 </a:t>
            </a:r>
            <a:r>
              <a:rPr lang="en-US" dirty="0" err="1" smtClean="0"/>
              <a:t>DistFlow</a:t>
            </a:r>
            <a:r>
              <a:rPr lang="en-US" dirty="0" smtClean="0"/>
              <a:t> for radial networks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12806" y="16002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Linear </a:t>
            </a: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DistFlow</a:t>
            </a:r>
            <a:endParaRPr lang="en-US" sz="2400" dirty="0" smtClean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312099"/>
              </p:ext>
            </p:extLst>
          </p:nvPr>
        </p:nvGraphicFramePr>
        <p:xfrm>
          <a:off x="850900" y="1284287"/>
          <a:ext cx="3949700" cy="176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54" name="Equation" r:id="rId4" imgW="1447800" imgH="685800" progId="Equation.3">
                  <p:embed/>
                </p:oleObj>
              </mc:Choice>
              <mc:Fallback>
                <p:oleObj name="Equation" r:id="rId4" imgW="14478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900" y="1284287"/>
                        <a:ext cx="3949700" cy="1763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38200" y="3657601"/>
            <a:ext cx="8229600" cy="1904999"/>
            <a:chOff x="838200" y="3657601"/>
            <a:chExt cx="8229600" cy="1904999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3733800"/>
              <a:ext cx="31854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Explicit solution: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0210672"/>
                </p:ext>
              </p:extLst>
            </p:nvPr>
          </p:nvGraphicFramePr>
          <p:xfrm>
            <a:off x="5029200" y="3657601"/>
            <a:ext cx="4038600" cy="19049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6255" name="Equation" r:id="rId6" imgW="1727200" imgH="825500" progId="Equation.3">
                    <p:embed/>
                  </p:oleObj>
                </mc:Choice>
                <mc:Fallback>
                  <p:oleObj name="Equation" r:id="rId6" imgW="1727200" imgH="825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029200" y="3657601"/>
                          <a:ext cx="4038600" cy="190499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838200" y="6072187"/>
            <a:ext cx="7256463" cy="633413"/>
            <a:chOff x="838200" y="6072187"/>
            <a:chExt cx="7256463" cy="633413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6082367"/>
              <a:ext cx="42883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Bounding true solution: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2686170"/>
                </p:ext>
              </p:extLst>
            </p:nvPr>
          </p:nvGraphicFramePr>
          <p:xfrm>
            <a:off x="5105400" y="6072187"/>
            <a:ext cx="298926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6256" name="Equation" r:id="rId8" imgW="1168400" imgH="254000" progId="Equation.3">
                    <p:embed/>
                  </p:oleObj>
                </mc:Choice>
                <mc:Fallback>
                  <p:oleObj name="Equation" r:id="rId8" imgW="11684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05400" y="6072187"/>
                          <a:ext cx="2989263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68150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Mathematical preliminaries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Bus injection model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OPF formulation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3 convex relaxations &amp; relationship</a:t>
            </a:r>
            <a:endParaRPr lang="en-US" sz="800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Branch flow model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000000"/>
                </a:solidFill>
              </a:rPr>
              <a:t>Exact relaxation</a:t>
            </a:r>
            <a:endParaRPr lang="en-US" sz="3200" dirty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Radial networks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Mesh networks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Multiphase unbalanced networks</a:t>
            </a:r>
            <a:endParaRPr lang="en-US" sz="3200" dirty="0">
              <a:solidFill>
                <a:srgbClr val="D9D9D9"/>
              </a:solidFill>
            </a:endParaRPr>
          </a:p>
          <a:p>
            <a:pPr lvl="1">
              <a:buClr>
                <a:srgbClr val="CC0000"/>
              </a:buClr>
            </a:pPr>
            <a:endParaRPr lang="en-US" sz="1200" dirty="0">
              <a:solidFill>
                <a:srgbClr val="D9D9D9"/>
              </a:solidFill>
            </a:endParaRPr>
          </a:p>
          <a:p>
            <a:pPr marL="0" indent="0">
              <a:buClr>
                <a:srgbClr val="CC0000"/>
              </a:buClr>
              <a:buNone/>
            </a:pPr>
            <a:endParaRPr lang="en-US" sz="1600" dirty="0">
              <a:solidFill>
                <a:srgbClr val="D9D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29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Exact relaxation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153400" cy="4419600"/>
          </a:xfrm>
        </p:spPr>
        <p:txBody>
          <a:bodyPr/>
          <a:lstStyle/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dirty="0" smtClean="0"/>
              <a:t>A relaxation is </a:t>
            </a:r>
            <a:r>
              <a:rPr lang="en-US" dirty="0" smtClean="0">
                <a:solidFill>
                  <a:srgbClr val="0000FF"/>
                </a:solidFill>
              </a:rPr>
              <a:t>exact</a:t>
            </a:r>
            <a:r>
              <a:rPr lang="en-US" dirty="0" smtClean="0"/>
              <a:t> if an optimal solution of the original OPF can be recovered from </a:t>
            </a:r>
            <a:r>
              <a:rPr lang="en-US" i="1" dirty="0" smtClean="0"/>
              <a:t>every </a:t>
            </a:r>
            <a:r>
              <a:rPr lang="en-US" dirty="0" smtClean="0"/>
              <a:t>optimal solution of the relaxation </a:t>
            </a:r>
            <a:endParaRPr lang="en-US" i="1" dirty="0" smtClean="0"/>
          </a:p>
          <a:p>
            <a:pPr marL="471439" lvl="1" indent="0">
              <a:buNone/>
            </a:pPr>
            <a:endParaRPr lang="en-US" sz="11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 bwMode="auto">
          <a:xfrm>
            <a:off x="0" y="0"/>
            <a:ext cx="914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3" name="Straight Arrow Connector 52"/>
          <p:cNvCxnSpPr>
            <a:stCxn id="49" idx="1"/>
          </p:cNvCxnSpPr>
          <p:nvPr/>
        </p:nvCxnSpPr>
        <p:spPr>
          <a:xfrm>
            <a:off x="2187076" y="2559148"/>
            <a:ext cx="1403871" cy="2144437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609748" y="2548694"/>
            <a:ext cx="1383131" cy="21548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00677" y="2541109"/>
            <a:ext cx="2149" cy="2118679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10211" y="199323"/>
            <a:ext cx="1748596" cy="612998"/>
            <a:chOff x="512397" y="199323"/>
            <a:chExt cx="1748596" cy="612998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5" name="Straight Arrow Connector 14"/>
          <p:cNvCxnSpPr>
            <a:stCxn id="13" idx="2"/>
          </p:cNvCxnSpPr>
          <p:nvPr/>
        </p:nvCxnSpPr>
        <p:spPr>
          <a:xfrm>
            <a:off x="1301776" y="812321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35565" y="6267894"/>
            <a:ext cx="242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FF"/>
                </a:solidFill>
                <a:latin typeface="Calibri"/>
              </a:rPr>
              <a:t>OPF solution</a:t>
            </a:r>
            <a:endParaRPr lang="en-US" sz="2800" dirty="0">
              <a:solidFill>
                <a:srgbClr val="0000FF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568412" y="4622307"/>
            <a:ext cx="2070532" cy="612998"/>
            <a:chOff x="4160587" y="4650529"/>
            <a:chExt cx="2070532" cy="612998"/>
          </a:xfrm>
        </p:grpSpPr>
        <p:sp>
          <p:nvSpPr>
            <p:cNvPr id="28" name="Rounded Rectangle 27"/>
            <p:cNvSpPr/>
            <p:nvPr/>
          </p:nvSpPr>
          <p:spPr bwMode="auto">
            <a:xfrm>
              <a:off x="4160587" y="4694111"/>
              <a:ext cx="2070532" cy="569416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60587" y="4650529"/>
              <a:ext cx="20705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Recover </a:t>
              </a:r>
              <a:r>
                <a:rPr lang="en-US" sz="3200" i="1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V</a:t>
              </a:r>
              <a:r>
                <a:rPr lang="en-US" sz="3200" i="1" baseline="30000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*</a:t>
              </a:r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4618876" y="5263527"/>
            <a:ext cx="15026" cy="1053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249938" y="4392548"/>
            <a:ext cx="2158210" cy="1077218"/>
            <a:chOff x="352124" y="4378437"/>
            <a:chExt cx="2158210" cy="1077218"/>
          </a:xfrm>
        </p:grpSpPr>
        <p:sp>
          <p:nvSpPr>
            <p:cNvPr id="17" name="TextBox 16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18" name="Hexagon 17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498840" y="2600706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51855" y="1942222"/>
            <a:ext cx="1628468" cy="616926"/>
            <a:chOff x="5799841" y="3190715"/>
            <a:chExt cx="1526697" cy="616926"/>
          </a:xfrm>
        </p:grpSpPr>
        <p:sp>
          <p:nvSpPr>
            <p:cNvPr id="24" name="TextBox 23"/>
            <p:cNvSpPr txBox="1"/>
            <p:nvPr/>
          </p:nvSpPr>
          <p:spPr>
            <a:xfrm>
              <a:off x="6004950" y="3190715"/>
              <a:ext cx="118133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r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ank-1</a:t>
              </a:r>
            </a:p>
          </p:txBody>
        </p:sp>
        <p:sp>
          <p:nvSpPr>
            <p:cNvPr id="25" name="Hexagon 24"/>
            <p:cNvSpPr/>
            <p:nvPr/>
          </p:nvSpPr>
          <p:spPr>
            <a:xfrm>
              <a:off x="5799841" y="3252144"/>
              <a:ext cx="1526697" cy="55549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05102" y="185870"/>
            <a:ext cx="1371690" cy="598229"/>
            <a:chOff x="3134287" y="185870"/>
            <a:chExt cx="1371690" cy="598229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3134287" y="204567"/>
              <a:ext cx="1371690" cy="579532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34287" y="185870"/>
              <a:ext cx="137169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ch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38" name="Straight Arrow Connector 37"/>
          <p:cNvCxnSpPr>
            <a:stCxn id="30" idx="2"/>
          </p:cNvCxnSpPr>
          <p:nvPr/>
        </p:nvCxnSpPr>
        <p:spPr>
          <a:xfrm>
            <a:off x="3590947" y="784099"/>
            <a:ext cx="966285" cy="1219552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770201" y="185641"/>
            <a:ext cx="1574269" cy="612569"/>
            <a:chOff x="4999386" y="185641"/>
            <a:chExt cx="1574269" cy="612569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004454" y="218449"/>
              <a:ext cx="1569201" cy="579761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999386" y="185641"/>
              <a:ext cx="15742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sdp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42" name="Straight Arrow Connector 41"/>
          <p:cNvCxnSpPr>
            <a:stCxn id="40" idx="2"/>
          </p:cNvCxnSpPr>
          <p:nvPr/>
        </p:nvCxnSpPr>
        <p:spPr>
          <a:xfrm flipH="1">
            <a:off x="4633902" y="798210"/>
            <a:ext cx="925968" cy="120544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408148" y="4943893"/>
            <a:ext cx="1160264" cy="0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75580" y="4955302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74876"/>
              </p:ext>
            </p:extLst>
          </p:nvPr>
        </p:nvGraphicFramePr>
        <p:xfrm>
          <a:off x="610631" y="1045554"/>
          <a:ext cx="562641" cy="6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310" name="Equation" r:id="rId3" imgW="228600" imgH="241300" progId="Equation.3">
                  <p:embed/>
                </p:oleObj>
              </mc:Choice>
              <mc:Fallback>
                <p:oleObj name="Equation" r:id="rId3" imgW="228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31" y="1045554"/>
                        <a:ext cx="562641" cy="6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935182"/>
              </p:ext>
            </p:extLst>
          </p:nvPr>
        </p:nvGraphicFramePr>
        <p:xfrm>
          <a:off x="3242867" y="1045554"/>
          <a:ext cx="767989" cy="57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311" name="Equation" r:id="rId5" imgW="342900" imgH="254000" progId="Equation.3">
                  <p:embed/>
                </p:oleObj>
              </mc:Choice>
              <mc:Fallback>
                <p:oleObj name="Equation" r:id="rId5" imgW="34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2867" y="1045554"/>
                        <a:ext cx="767989" cy="57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405987"/>
              </p:ext>
            </p:extLst>
          </p:nvPr>
        </p:nvGraphicFramePr>
        <p:xfrm>
          <a:off x="5329728" y="1045554"/>
          <a:ext cx="532939" cy="48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312" name="Equation" r:id="rId7" imgW="228600" imgH="203200" progId="Equation.3">
                  <p:embed/>
                </p:oleObj>
              </mc:Choice>
              <mc:Fallback>
                <p:oleObj name="Equation" r:id="rId7" imgW="228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9728" y="1045554"/>
                        <a:ext cx="532939" cy="482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-29197" y="2603976"/>
            <a:ext cx="142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20493" y="1960261"/>
            <a:ext cx="1997420" cy="598887"/>
            <a:chOff x="422679" y="1974372"/>
            <a:chExt cx="1997420" cy="598887"/>
          </a:xfrm>
        </p:grpSpPr>
        <p:sp>
          <p:nvSpPr>
            <p:cNvPr id="48" name="TextBox 47"/>
            <p:cNvSpPr txBox="1"/>
            <p:nvPr/>
          </p:nvSpPr>
          <p:spPr>
            <a:xfrm>
              <a:off x="436790" y="1974372"/>
              <a:ext cx="194656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2x2 rank-1</a:t>
              </a:r>
            </a:p>
          </p:txBody>
        </p:sp>
        <p:sp>
          <p:nvSpPr>
            <p:cNvPr id="49" name="Hexagon 48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1310033" y="2569331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610917" y="2810339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939860" y="200299"/>
            <a:ext cx="1748596" cy="612998"/>
            <a:chOff x="512397" y="199323"/>
            <a:chExt cx="1748596" cy="612998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546930" y="232131"/>
              <a:ext cx="1714063" cy="580190"/>
            </a:xfrm>
            <a:prstGeom prst="round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smtClea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397" y="199323"/>
              <a:ext cx="17485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prstClr val="black"/>
                  </a:solidFill>
                  <a:latin typeface="Calibri"/>
                </a:rPr>
                <a:t>OPF-</a:t>
              </a:r>
              <a:r>
                <a:rPr lang="en-US" sz="3200" dirty="0" err="1" smtClean="0">
                  <a:solidFill>
                    <a:prstClr val="black"/>
                  </a:solidFill>
                  <a:latin typeface="Calibri"/>
                </a:rPr>
                <a:t>socp</a:t>
              </a:r>
              <a:endParaRPr lang="en-US" sz="3200" dirty="0" smtClean="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67" name="Straight Arrow Connector 66"/>
          <p:cNvCxnSpPr>
            <a:stCxn id="65" idx="2"/>
          </p:cNvCxnSpPr>
          <p:nvPr/>
        </p:nvCxnSpPr>
        <p:spPr>
          <a:xfrm>
            <a:off x="7831425" y="813297"/>
            <a:ext cx="8257" cy="123759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6691999" y="4393524"/>
            <a:ext cx="2158210" cy="1077218"/>
            <a:chOff x="352124" y="4378437"/>
            <a:chExt cx="2158210" cy="1077218"/>
          </a:xfrm>
        </p:grpSpPr>
        <p:sp>
          <p:nvSpPr>
            <p:cNvPr id="69" name="TextBox 68"/>
            <p:cNvSpPr txBox="1"/>
            <p:nvPr/>
          </p:nvSpPr>
          <p:spPr>
            <a:xfrm>
              <a:off x="546930" y="4378437"/>
              <a:ext cx="17606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>
                  <a:solidFill>
                    <a:srgbClr val="000000"/>
                  </a:solidFill>
                  <a:latin typeface="Calibri"/>
                </a:rPr>
                <a:t>c</a:t>
              </a: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ycle</a:t>
              </a: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condition</a:t>
              </a:r>
            </a:p>
          </p:txBody>
        </p:sp>
        <p:sp>
          <p:nvSpPr>
            <p:cNvPr id="70" name="Hexagon 69"/>
            <p:cNvSpPr/>
            <p:nvPr/>
          </p:nvSpPr>
          <p:spPr>
            <a:xfrm>
              <a:off x="352124" y="4457906"/>
              <a:ext cx="2158210" cy="987284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5638944" y="4957728"/>
            <a:ext cx="1043480" cy="951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01803" y="4954815"/>
            <a:ext cx="6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583251"/>
              </p:ext>
            </p:extLst>
          </p:nvPr>
        </p:nvGraphicFramePr>
        <p:xfrm>
          <a:off x="7977405" y="1007008"/>
          <a:ext cx="367562" cy="43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313" name="Equation" r:id="rId9" imgW="406400" imgH="469900" progId="Equation.3">
                  <p:embed/>
                </p:oleObj>
              </mc:Choice>
              <mc:Fallback>
                <p:oleObj name="Equation" r:id="rId9" imgW="406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7405" y="1007008"/>
                        <a:ext cx="367562" cy="434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77"/>
          <p:cNvGrpSpPr/>
          <p:nvPr/>
        </p:nvGrpSpPr>
        <p:grpSpPr>
          <a:xfrm>
            <a:off x="6850142" y="1961237"/>
            <a:ext cx="1997420" cy="598887"/>
            <a:chOff x="422679" y="1974372"/>
            <a:chExt cx="1997420" cy="598887"/>
          </a:xfrm>
        </p:grpSpPr>
        <p:sp>
          <p:nvSpPr>
            <p:cNvPr id="79" name="TextBox 78"/>
            <p:cNvSpPr txBox="1"/>
            <p:nvPr/>
          </p:nvSpPr>
          <p:spPr>
            <a:xfrm>
              <a:off x="660580" y="1974372"/>
              <a:ext cx="152818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3200" dirty="0" smtClean="0">
                  <a:solidFill>
                    <a:srgbClr val="000000"/>
                  </a:solidFill>
                  <a:latin typeface="Calibri"/>
                </a:rPr>
                <a:t>equality</a:t>
              </a:r>
            </a:p>
          </p:txBody>
        </p:sp>
        <p:sp>
          <p:nvSpPr>
            <p:cNvPr id="80" name="Hexagon 79"/>
            <p:cNvSpPr/>
            <p:nvPr/>
          </p:nvSpPr>
          <p:spPr>
            <a:xfrm>
              <a:off x="422679" y="2049912"/>
              <a:ext cx="1997420" cy="523347"/>
            </a:xfrm>
            <a:prstGeom prst="hexagon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81" name="Straight Arrow Connector 80"/>
          <p:cNvCxnSpPr/>
          <p:nvPr/>
        </p:nvCxnSpPr>
        <p:spPr>
          <a:xfrm>
            <a:off x="7839682" y="2570307"/>
            <a:ext cx="0" cy="1888575"/>
          </a:xfrm>
          <a:prstGeom prst="straightConnector1">
            <a:avLst/>
          </a:prstGeom>
          <a:ln w="57150" cmpd="sng"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394070" y="2782117"/>
            <a:ext cx="115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radial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81290" y="2624781"/>
            <a:ext cx="134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Y, mesh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590800"/>
            <a:ext cx="3505200" cy="3276600"/>
            <a:chOff x="0" y="2590800"/>
            <a:chExt cx="3581400" cy="327660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5715000" y="2590800"/>
            <a:ext cx="3352800" cy="3276600"/>
            <a:chOff x="0" y="2590800"/>
            <a:chExt cx="3581400" cy="32766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76200" y="4648200"/>
              <a:ext cx="3505200" cy="1219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0" y="2590800"/>
              <a:ext cx="1752600" cy="2133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62000" y="4267200"/>
              <a:ext cx="1752600" cy="609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59232" y="4010561"/>
            <a:ext cx="25077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Definition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E</a:t>
            </a:r>
            <a:r>
              <a:rPr lang="en-US" sz="2000" i="1" dirty="0" smtClean="0">
                <a:solidFill>
                  <a:srgbClr val="0000FF"/>
                </a:solidFill>
              </a:rPr>
              <a:t>very</a:t>
            </a:r>
            <a:r>
              <a:rPr lang="en-US" sz="2000" dirty="0" smtClean="0">
                <a:solidFill>
                  <a:srgbClr val="0000FF"/>
                </a:solidFill>
              </a:rPr>
              <a:t> optimal matrix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or partial matrix is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(2x2) rank-1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139537" y="4321314"/>
            <a:ext cx="2864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Definition</a:t>
            </a:r>
          </a:p>
          <a:p>
            <a:r>
              <a:rPr lang="en-US" sz="2000" i="1" dirty="0">
                <a:solidFill>
                  <a:srgbClr val="0000FF"/>
                </a:solidFill>
              </a:rPr>
              <a:t>E</a:t>
            </a:r>
            <a:r>
              <a:rPr lang="en-US" sz="2000" i="1" dirty="0" smtClean="0">
                <a:solidFill>
                  <a:srgbClr val="0000FF"/>
                </a:solidFill>
              </a:rPr>
              <a:t>very</a:t>
            </a:r>
            <a:r>
              <a:rPr lang="en-US" sz="2000" dirty="0" smtClean="0">
                <a:solidFill>
                  <a:srgbClr val="0000FF"/>
                </a:solidFill>
              </a:rPr>
              <a:t> optimal relaxed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solution attains equality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Summary of sufficient </a:t>
            </a:r>
            <a:r>
              <a:rPr lang="en-US" altLang="zh-CN" sz="3600" dirty="0" err="1" smtClean="0">
                <a:ea typeface="宋体" pitchFamily="2" charset="-122"/>
              </a:rPr>
              <a:t>conds</a:t>
            </a: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0"/>
            <a:ext cx="9113520" cy="35052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 bwMode="auto">
          <a:xfrm>
            <a:off x="762000" y="2667000"/>
            <a:ext cx="2971800" cy="762000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18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1.  QCQP over tree</a:t>
            </a:r>
            <a:endParaRPr lang="en-US" sz="36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3657600"/>
            <a:ext cx="5895975" cy="1828800"/>
            <a:chOff x="838200" y="3733800"/>
            <a:chExt cx="5895975" cy="18288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652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FF"/>
                  </a:solidFill>
                </a:rPr>
                <a:t>g</a:t>
              </a:r>
              <a:r>
                <a:rPr lang="en-US" sz="2800" dirty="0" smtClean="0">
                  <a:solidFill>
                    <a:srgbClr val="0000FF"/>
                  </a:solidFill>
                </a:rPr>
                <a:t>raph of QCQP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1840504"/>
                </p:ext>
              </p:extLst>
            </p:nvPr>
          </p:nvGraphicFramePr>
          <p:xfrm>
            <a:off x="1905000" y="4324350"/>
            <a:ext cx="4829175" cy="1238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334" name="Equation" r:id="rId4" imgW="2184400" imgH="520700" progId="Equation.3">
                    <p:embed/>
                  </p:oleObj>
                </mc:Choice>
                <mc:Fallback>
                  <p:oleObj name="Equation" r:id="rId4" imgW="21844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4324350"/>
                          <a:ext cx="4829175" cy="1238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8200" y="5648980"/>
            <a:ext cx="3621088" cy="1132820"/>
            <a:chOff x="838200" y="5648980"/>
            <a:chExt cx="3621088" cy="1132820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5648980"/>
              <a:ext cx="2752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QCQP over tree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114708"/>
                </p:ext>
              </p:extLst>
            </p:nvPr>
          </p:nvGraphicFramePr>
          <p:xfrm>
            <a:off x="1905000" y="6208713"/>
            <a:ext cx="2554288" cy="573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335" name="Equation" r:id="rId6" imgW="1155700" imgH="241300" progId="Equation.3">
                    <p:embed/>
                  </p:oleObj>
                </mc:Choice>
                <mc:Fallback>
                  <p:oleObj name="Equation" r:id="rId6" imgW="11557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6208713"/>
                          <a:ext cx="2554288" cy="573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527344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36" name="Equation" r:id="rId8" imgW="2273300" imgH="736600" progId="Equation.3">
                  <p:embed/>
                </p:oleObj>
              </mc:Choice>
              <mc:Fallback>
                <p:oleObj name="Equation" r:id="rId8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798047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337" name="Equation" r:id="rId10" imgW="457200" imgH="241300" progId="Equation.3">
                  <p:embed/>
                </p:oleObj>
              </mc:Choice>
              <mc:Fallback>
                <p:oleObj name="Equation" r:id="rId10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376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ea typeface="宋体" pitchFamily="2" charset="-122"/>
              </a:rPr>
              <a:t>SOCP in rotated form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78961"/>
              </p:ext>
            </p:extLst>
          </p:nvPr>
        </p:nvGraphicFramePr>
        <p:xfrm>
          <a:off x="914400" y="1390650"/>
          <a:ext cx="6529387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35" name="Equation" r:id="rId4" imgW="2832100" imgH="558800" progId="Equation.3">
                  <p:embed/>
                </p:oleObj>
              </mc:Choice>
              <mc:Fallback>
                <p:oleObj name="Equation" r:id="rId4" imgW="2832100" imgH="558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90650"/>
                        <a:ext cx="6529387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124200"/>
            <a:ext cx="7467600" cy="3717925"/>
            <a:chOff x="838200" y="3124200"/>
            <a:chExt cx="7467600" cy="3717925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3124200"/>
              <a:ext cx="7467600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Useful for OPF:</a:t>
              </a: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16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Transformation: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08552110"/>
                </p:ext>
              </p:extLst>
            </p:nvPr>
          </p:nvGraphicFramePr>
          <p:xfrm>
            <a:off x="2163763" y="3644900"/>
            <a:ext cx="4802187" cy="170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436" name="Equation" r:id="rId6" imgW="2082800" imgH="749300" progId="Equation.3">
                    <p:embed/>
                  </p:oleObj>
                </mc:Choice>
                <mc:Fallback>
                  <p:oleObj name="Equation" r:id="rId6" imgW="2082800" imgH="749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3763" y="3644900"/>
                          <a:ext cx="4802187" cy="170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94728373"/>
                </p:ext>
              </p:extLst>
            </p:nvPr>
          </p:nvGraphicFramePr>
          <p:xfrm>
            <a:off x="2092325" y="5715000"/>
            <a:ext cx="6061075" cy="1127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0437" name="Equation" r:id="rId8" imgW="2628900" imgH="495300" progId="Equation.3">
                    <p:embed/>
                  </p:oleObj>
                </mc:Choice>
                <mc:Fallback>
                  <p:oleObj name="Equation" r:id="rId8" imgW="2628900" imgH="495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325" y="5715000"/>
                          <a:ext cx="6061075" cy="1127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67953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1.  Linear </a:t>
            </a:r>
            <a:r>
              <a:rPr lang="en-US" altLang="zh-CN" sz="3600" dirty="0" err="1" smtClean="0">
                <a:ea typeface="宋体" pitchFamily="2" charset="-122"/>
              </a:rPr>
              <a:t>separability</a:t>
            </a:r>
            <a:endParaRPr lang="en-US" sz="3600" dirty="0" smtClean="0"/>
          </a:p>
        </p:txBody>
      </p:sp>
      <p:graphicFrame>
        <p:nvGraphicFramePr>
          <p:cNvPr id="4198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171492"/>
              </p:ext>
            </p:extLst>
          </p:nvPr>
        </p:nvGraphicFramePr>
        <p:xfrm>
          <a:off x="1846263" y="1524000"/>
          <a:ext cx="5240337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539" name="Equation" r:id="rId4" imgW="2273300" imgH="736600" progId="Equation.3">
                  <p:embed/>
                </p:oleObj>
              </mc:Choice>
              <mc:Fallback>
                <p:oleObj name="Equation" r:id="rId4" imgW="22733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1524000"/>
                        <a:ext cx="5240337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657600"/>
            <a:ext cx="7143750" cy="1219200"/>
            <a:chOff x="838200" y="3733800"/>
            <a:chExt cx="7143750" cy="12192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733800"/>
              <a:ext cx="23405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3007229"/>
                </p:ext>
              </p:extLst>
            </p:nvPr>
          </p:nvGraphicFramePr>
          <p:xfrm>
            <a:off x="1100138" y="4197350"/>
            <a:ext cx="6881812" cy="755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540" name="Equation" r:id="rId6" imgW="3111500" imgH="317500" progId="Equation.3">
                    <p:embed/>
                  </p:oleObj>
                </mc:Choice>
                <mc:Fallback>
                  <p:oleObj name="Equation" r:id="rId6" imgW="31115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138" y="4197350"/>
                          <a:ext cx="6881812" cy="755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225463"/>
              </p:ext>
            </p:extLst>
          </p:nvPr>
        </p:nvGraphicFramePr>
        <p:xfrm>
          <a:off x="2057400" y="1179513"/>
          <a:ext cx="9144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541" name="Equation" r:id="rId8" imgW="457200" imgH="241300" progId="Equation.3">
                  <p:embed/>
                </p:oleObj>
              </mc:Choice>
              <mc:Fallback>
                <p:oleObj name="Equation" r:id="rId8" imgW="4572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179513"/>
                        <a:ext cx="9144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0" y="5257800"/>
            <a:ext cx="539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</a:rPr>
              <a:t>SOCP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relaxation is exact for </a:t>
            </a:r>
          </a:p>
          <a:p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      QCQP over tree 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324600" y="76200"/>
            <a:ext cx="2858315" cy="2722983"/>
            <a:chOff x="3124200" y="1637446"/>
            <a:chExt cx="3086915" cy="3027783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9824476"/>
                </p:ext>
              </p:extLst>
            </p:nvPr>
          </p:nvGraphicFramePr>
          <p:xfrm>
            <a:off x="5715001" y="3200400"/>
            <a:ext cx="496114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542" name="Equation" r:id="rId10" imgW="215900" imgH="165100" progId="Equation.3">
                    <p:embed/>
                  </p:oleObj>
                </mc:Choice>
                <mc:Fallback>
                  <p:oleObj name="Equation" r:id="rId10" imgW="2159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15001" y="3200400"/>
                          <a:ext cx="496114" cy="3952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3493775"/>
                </p:ext>
              </p:extLst>
            </p:nvPr>
          </p:nvGraphicFramePr>
          <p:xfrm>
            <a:off x="4114800" y="1637446"/>
            <a:ext cx="533400" cy="3929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4543" name="Equation" r:id="rId12" imgW="215900" imgH="152400" progId="Equation.3">
                    <p:embed/>
                  </p:oleObj>
                </mc:Choice>
                <mc:Fallback>
                  <p:oleObj name="Equation" r:id="rId12" imgW="2159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114800" y="1637446"/>
                          <a:ext cx="533400" cy="39296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5" name="Group 24"/>
            <p:cNvGrpSpPr/>
            <p:nvPr/>
          </p:nvGrpSpPr>
          <p:grpSpPr>
            <a:xfrm>
              <a:off x="3124200" y="2133600"/>
              <a:ext cx="2514600" cy="2531629"/>
              <a:chOff x="1295400" y="325138"/>
              <a:chExt cx="6813755" cy="635343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883973" y="1086034"/>
                <a:ext cx="5339507" cy="5136575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V="1">
                <a:off x="1295400" y="3576102"/>
                <a:ext cx="6813755" cy="81497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4553787" y="325138"/>
                <a:ext cx="45252" cy="6300496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731170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3731170" y="516371"/>
                <a:ext cx="1691387" cy="6162198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5160198" y="10860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75107" y="6015934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905790" y="2785749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883973" y="4302998"/>
                <a:ext cx="214365" cy="20667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6858000" y="6197024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Bose et al 2012, 2014</a:t>
            </a:r>
          </a:p>
          <a:p>
            <a:r>
              <a:rPr lang="en-US" sz="1600" dirty="0" err="1" smtClean="0">
                <a:solidFill>
                  <a:srgbClr val="0000FF"/>
                </a:solidFill>
              </a:rPr>
              <a:t>Sojoudi</a:t>
            </a:r>
            <a:r>
              <a:rPr lang="en-US" sz="1600" dirty="0" smtClean="0">
                <a:solidFill>
                  <a:srgbClr val="0000FF"/>
                </a:solidFill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</a:rPr>
              <a:t>Lavaei</a:t>
            </a:r>
            <a:r>
              <a:rPr lang="en-US" sz="1600" dirty="0" smtClean="0">
                <a:solidFill>
                  <a:srgbClr val="0000FF"/>
                </a:solidFill>
              </a:rPr>
              <a:t> 2013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13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 on OPF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66" y="990600"/>
            <a:ext cx="6146633" cy="4648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6073914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Not both lower &amp; upper bounds on real &amp; reactive powers at both ends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of a line can be finite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7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2. Voltage upper bounds</a:t>
            </a:r>
            <a:endParaRPr lang="en-US" sz="360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152400" y="1143000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78175665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3921" name="Equation" r:id="rId4" imgW="1346200" imgH="609600" progId="Equation.3">
                      <p:embed/>
                    </p:oleObj>
                  </mc:Choice>
                  <mc:Fallback>
                    <p:oleObj name="Equation" r:id="rId4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01206856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3922" name="Equation" r:id="rId6" imgW="2387600" imgH="609600" progId="Equation.3">
                      <p:embed/>
                    </p:oleObj>
                  </mc:Choice>
                  <mc:Fallback>
                    <p:oleObj name="Equation" r:id="rId6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47312950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3923" name="Equation" r:id="rId8" imgW="330200" imgH="508000" progId="Equation.3">
                    <p:embed/>
                  </p:oleObj>
                </mc:Choice>
                <mc:Fallback>
                  <p:oleObj name="Equation" r:id="rId8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42562154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3924" name="Equation" r:id="rId10" imgW="228600" imgH="368300" progId="Equation.3">
                    <p:embed/>
                  </p:oleObj>
                </mc:Choice>
                <mc:Fallback>
                  <p:oleObj name="Equation" r:id="rId10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5836433"/>
              </p:ext>
            </p:extLst>
          </p:nvPr>
        </p:nvGraphicFramePr>
        <p:xfrm>
          <a:off x="457200" y="1120775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925" name="Equation" r:id="rId12" imgW="1524000" imgH="520700" progId="Equation.3">
                  <p:embed/>
                </p:oleObj>
              </mc:Choice>
              <mc:Fallback>
                <p:oleObj name="Equation" r:id="rId12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5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214891"/>
              </p:ext>
            </p:extLst>
          </p:nvPr>
        </p:nvGraphicFramePr>
        <p:xfrm>
          <a:off x="533400" y="3352800"/>
          <a:ext cx="3464469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926" name="Equation" r:id="rId14" imgW="1358900" imgH="241300" progId="Equation.3">
                  <p:embed/>
                </p:oleObj>
              </mc:Choice>
              <mc:Fallback>
                <p:oleObj name="Equation" r:id="rId14" imgW="1358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3400" y="3352800"/>
                        <a:ext cx="3464469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0" y="4897154"/>
            <a:ext cx="6172200" cy="634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4000" y="4114800"/>
            <a:ext cx="2286000" cy="670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1371600"/>
            <a:ext cx="2898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g</a:t>
            </a:r>
            <a:r>
              <a:rPr lang="en-US" sz="2800" dirty="0" smtClean="0">
                <a:solidFill>
                  <a:srgbClr val="0000FF"/>
                </a:solidFill>
              </a:rPr>
              <a:t>eometric insight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" y="5867400"/>
            <a:ext cx="560742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2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2. Voltage upper bounds</a:t>
            </a:r>
            <a:endParaRPr lang="en-US" sz="3600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152400" y="1143000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8068993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7350" name="Equation" r:id="rId4" imgW="1346200" imgH="609600" progId="Equation.3">
                      <p:embed/>
                    </p:oleObj>
                  </mc:Choice>
                  <mc:Fallback>
                    <p:oleObj name="Equation" r:id="rId4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09302125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7351" name="Equation" r:id="rId6" imgW="2387600" imgH="609600" progId="Equation.3">
                      <p:embed/>
                    </p:oleObj>
                  </mc:Choice>
                  <mc:Fallback>
                    <p:oleObj name="Equation" r:id="rId6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61171502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7352" name="Equation" r:id="rId8" imgW="330200" imgH="508000" progId="Equation.3">
                    <p:embed/>
                  </p:oleObj>
                </mc:Choice>
                <mc:Fallback>
                  <p:oleObj name="Equation" r:id="rId8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43950503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7353" name="Equation" r:id="rId10" imgW="228600" imgH="368300" progId="Equation.3">
                    <p:embed/>
                  </p:oleObj>
                </mc:Choice>
                <mc:Fallback>
                  <p:oleObj name="Equation" r:id="rId10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962400" y="914400"/>
            <a:ext cx="4724401" cy="4222016"/>
            <a:chOff x="3962400" y="914400"/>
            <a:chExt cx="4724401" cy="422201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89883" y="914400"/>
              <a:ext cx="3396918" cy="25146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962400" y="3505200"/>
              <a:ext cx="46482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when there is no voltage constraint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feasible set : 2 intersection </a:t>
              </a:r>
              <a:r>
                <a:rPr lang="en-US" sz="2000" dirty="0" err="1" smtClean="0">
                  <a:solidFill>
                    <a:srgbClr val="0000FF"/>
                  </a:solidFill>
                </a:rPr>
                <a:t>pts</a:t>
              </a:r>
              <a:endParaRPr lang="en-US" sz="2000" dirty="0" smtClean="0">
                <a:solidFill>
                  <a:srgbClr val="0000FF"/>
                </a:solidFill>
              </a:endParaRP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relaxation: line segment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exact relaxation: c is optimal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    … as long as cost increasing in 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483613"/>
              </p:ext>
            </p:extLst>
          </p:nvPr>
        </p:nvGraphicFramePr>
        <p:xfrm>
          <a:off x="457200" y="1120775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54" name="Equation" r:id="rId13" imgW="1524000" imgH="520700" progId="Equation.3">
                  <p:embed/>
                </p:oleObj>
              </mc:Choice>
              <mc:Fallback>
                <p:oleObj name="Equation" r:id="rId13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5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336100"/>
              </p:ext>
            </p:extLst>
          </p:nvPr>
        </p:nvGraphicFramePr>
        <p:xfrm>
          <a:off x="8001000" y="4752244"/>
          <a:ext cx="941387" cy="429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55" name="Equation" r:id="rId15" imgW="482600" imgH="215900" progId="Equation.3">
                  <p:embed/>
                </p:oleObj>
              </mc:Choice>
              <mc:Fallback>
                <p:oleObj name="Equation" r:id="rId15" imgW="482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01000" y="4752244"/>
                        <a:ext cx="941387" cy="429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263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2. Voltage upper bounds</a:t>
            </a:r>
            <a:endParaRPr lang="en-US" sz="3600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883" y="914400"/>
            <a:ext cx="3396918" cy="25146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52400" y="1143000"/>
            <a:ext cx="4086225" cy="1766887"/>
            <a:chOff x="152400" y="1509713"/>
            <a:chExt cx="4086225" cy="1766887"/>
          </a:xfrm>
        </p:grpSpPr>
        <p:grpSp>
          <p:nvGrpSpPr>
            <p:cNvPr id="29" name="Group 28"/>
            <p:cNvGrpSpPr/>
            <p:nvPr/>
          </p:nvGrpSpPr>
          <p:grpSpPr>
            <a:xfrm>
              <a:off x="152400" y="1905000"/>
              <a:ext cx="4086225" cy="1371600"/>
              <a:chOff x="152400" y="1524000"/>
              <a:chExt cx="4314825" cy="1676400"/>
            </a:xfrm>
          </p:grpSpPr>
          <p:cxnSp>
            <p:nvCxnSpPr>
              <p:cNvPr id="3" name="Straight Connector 2"/>
              <p:cNvCxnSpPr/>
              <p:nvPr/>
            </p:nvCxnSpPr>
            <p:spPr bwMode="auto">
              <a:xfrm>
                <a:off x="9906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3200400" y="1524000"/>
                <a:ext cx="0" cy="8382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" name="Straight Connector 4"/>
              <p:cNvCxnSpPr/>
              <p:nvPr/>
            </p:nvCxnSpPr>
            <p:spPr bwMode="auto">
              <a:xfrm>
                <a:off x="990600" y="1905000"/>
                <a:ext cx="220980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aphicFrame>
            <p:nvGraphicFramePr>
              <p:cNvPr id="22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46086927"/>
                  </p:ext>
                </p:extLst>
              </p:nvPr>
            </p:nvGraphicFramePr>
            <p:xfrm>
              <a:off x="152400" y="2667000"/>
              <a:ext cx="928687" cy="468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4867" name="Equation" r:id="rId5" imgW="1346200" imgH="609600" progId="Equation.3">
                      <p:embed/>
                    </p:oleObj>
                  </mc:Choice>
                  <mc:Fallback>
                    <p:oleObj name="Equation" r:id="rId5" imgW="13462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2400" y="2667000"/>
                            <a:ext cx="928687" cy="468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30758721"/>
                  </p:ext>
                </p:extLst>
              </p:nvPr>
            </p:nvGraphicFramePr>
            <p:xfrm>
              <a:off x="2819400" y="2732087"/>
              <a:ext cx="1647825" cy="468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24868" name="Equation" r:id="rId7" imgW="2387600" imgH="609600" progId="Equation.3">
                      <p:embed/>
                    </p:oleObj>
                  </mc:Choice>
                  <mc:Fallback>
                    <p:oleObj name="Equation" r:id="rId7" imgW="2387600" imgH="6096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19400" y="2732087"/>
                            <a:ext cx="1647825" cy="468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Straight Arrow Connector 8"/>
              <p:cNvCxnSpPr/>
              <p:nvPr/>
            </p:nvCxnSpPr>
            <p:spPr bwMode="auto">
              <a:xfrm>
                <a:off x="6096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/>
              <p:nvPr/>
            </p:nvCxnSpPr>
            <p:spPr bwMode="auto">
              <a:xfrm flipV="1">
                <a:off x="6096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>
                <a:off x="3200400" y="2057400"/>
                <a:ext cx="38100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3581400" y="2057400"/>
                <a:ext cx="0" cy="5334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184564"/>
                </p:ext>
              </p:extLst>
            </p:nvPr>
          </p:nvGraphicFramePr>
          <p:xfrm>
            <a:off x="2971800" y="1509713"/>
            <a:ext cx="214312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4869" name="Equation" r:id="rId9" imgW="330200" imgH="508000" progId="Equation.3">
                    <p:embed/>
                  </p:oleObj>
                </mc:Choice>
                <mc:Fallback>
                  <p:oleObj name="Equation" r:id="rId9" imgW="330200" imgH="508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1509713"/>
                          <a:ext cx="214312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62592917"/>
                </p:ext>
              </p:extLst>
            </p:nvPr>
          </p:nvGraphicFramePr>
          <p:xfrm>
            <a:off x="1143000" y="2220912"/>
            <a:ext cx="147637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4870" name="Equation" r:id="rId11" imgW="228600" imgH="368300" progId="Equation.3">
                    <p:embed/>
                  </p:oleObj>
                </mc:Choice>
                <mc:Fallback>
                  <p:oleObj name="Equation" r:id="rId11" imgW="2286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2220912"/>
                          <a:ext cx="147637" cy="231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3000" y="3962400"/>
            <a:ext cx="6784788" cy="289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800" y="3638490"/>
            <a:ext cx="7621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voltage lower bound (upper bound on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solidFill>
                  <a:srgbClr val="0000FF"/>
                </a:solidFill>
              </a:rPr>
              <a:t>) does not affect relaxation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837541"/>
              </p:ext>
            </p:extLst>
          </p:nvPr>
        </p:nvGraphicFramePr>
        <p:xfrm>
          <a:off x="457200" y="1120775"/>
          <a:ext cx="9969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871" name="Equation" r:id="rId14" imgW="1524000" imgH="520700" progId="Equation.3">
                  <p:embed/>
                </p:oleObj>
              </mc:Choice>
              <mc:Fallback>
                <p:oleObj name="Equation" r:id="rId14" imgW="15240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20775"/>
                        <a:ext cx="9969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21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43600" y="6443246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, Li, </a:t>
            </a:r>
            <a:r>
              <a:rPr lang="en-US" sz="1600" dirty="0" err="1" smtClean="0">
                <a:solidFill>
                  <a:srgbClr val="0000FF"/>
                </a:solidFill>
              </a:rPr>
              <a:t>Topcu</a:t>
            </a:r>
            <a:r>
              <a:rPr lang="en-US" sz="1600" dirty="0" smtClean="0">
                <a:solidFill>
                  <a:srgbClr val="0000FF"/>
                </a:solidFill>
              </a:rPr>
              <a:t>, Low TAC2014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5257800"/>
            <a:ext cx="539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</a:rPr>
              <a:t>SOCP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relaxation is exact for 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       radial networks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2</a:t>
            </a:r>
            <a:r>
              <a:rPr lang="en-US" altLang="zh-CN" sz="3600" dirty="0" smtClean="0">
                <a:ea typeface="宋体" pitchFamily="2" charset="-122"/>
              </a:rPr>
              <a:t>. Voltage upper bounds</a:t>
            </a:r>
            <a:endParaRPr lang="en-US" sz="3600" dirty="0" smtClean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66927"/>
              </p:ext>
            </p:extLst>
          </p:nvPr>
        </p:nvGraphicFramePr>
        <p:xfrm>
          <a:off x="2222500" y="1165225"/>
          <a:ext cx="56499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334" name="Equation" r:id="rId4" imgW="6057900" imgH="698500" progId="Equation.3">
                  <p:embed/>
                </p:oleObj>
              </mc:Choice>
              <mc:Fallback>
                <p:oleObj name="Equation" r:id="rId4" imgW="6057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2500" y="1165225"/>
                        <a:ext cx="5649913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211931"/>
              </p:ext>
            </p:extLst>
          </p:nvPr>
        </p:nvGraphicFramePr>
        <p:xfrm>
          <a:off x="2220913" y="2079625"/>
          <a:ext cx="5651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335" name="Equation" r:id="rId6" imgW="6057900" imgH="723900" progId="Equation.3">
                  <p:embed/>
                </p:oleObj>
              </mc:Choice>
              <mc:Fallback>
                <p:oleObj name="Equation" r:id="rId6" imgW="60579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0913" y="2079625"/>
                        <a:ext cx="56515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1219200"/>
            <a:ext cx="102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2139017"/>
            <a:ext cx="130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SOCP: </a:t>
            </a:r>
            <a:endParaRPr lang="en-US" sz="2800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8200" y="3362980"/>
            <a:ext cx="8054562" cy="1652043"/>
            <a:chOff x="838200" y="3362980"/>
            <a:chExt cx="8054562" cy="1652043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3362980"/>
              <a:ext cx="40574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conditions:</a:t>
              </a:r>
            </a:p>
            <a:p>
              <a:pPr marL="914353" lvl="1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</a:t>
              </a:r>
            </a:p>
            <a:p>
              <a:pPr marL="914353" lvl="1" indent="-457200">
                <a:buFont typeface="Arial"/>
                <a:buChar char="•"/>
              </a:pPr>
              <a:r>
                <a:rPr lang="en-US" sz="2800" dirty="0" err="1" smtClean="0">
                  <a:solidFill>
                    <a:srgbClr val="0000FF"/>
                  </a:solidFill>
                </a:rPr>
                <a:t>Jacobian</a:t>
              </a:r>
              <a:r>
                <a:rPr lang="en-US" sz="2800" dirty="0" smtClean="0">
                  <a:solidFill>
                    <a:srgbClr val="0000FF"/>
                  </a:solidFill>
                </a:rPr>
                <a:t> condition 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34000" y="3810000"/>
              <a:ext cx="3558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dirty="0" smtClean="0"/>
                <a:t>oltages if network were lossless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34000" y="4267200"/>
              <a:ext cx="34313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upward current were reduced</a:t>
              </a:r>
            </a:p>
            <a:p>
              <a:r>
                <a:rPr lang="en-US" dirty="0" smtClean="0"/>
                <a:t>then all subsequent powers </a:t>
              </a:r>
              <a:r>
                <a:rPr lang="en-US" dirty="0" err="1" smtClean="0"/>
                <a:t>dec</a:t>
              </a:r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2600" y="4724400"/>
              <a:ext cx="3124200" cy="290623"/>
            </a:xfrm>
            <a:prstGeom prst="rect">
              <a:avLst/>
            </a:prstGeom>
          </p:spPr>
        </p:pic>
        <p:graphicFrame>
          <p:nvGraphicFramePr>
            <p:cNvPr id="1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12211965"/>
                </p:ext>
              </p:extLst>
            </p:nvPr>
          </p:nvGraphicFramePr>
          <p:xfrm>
            <a:off x="1752600" y="3810000"/>
            <a:ext cx="14478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0336" name="Equation" r:id="rId9" imgW="622300" imgH="228600" progId="Equation.3">
                    <p:embed/>
                  </p:oleObj>
                </mc:Choice>
                <mc:Fallback>
                  <p:oleObj name="Equation" r:id="rId9" imgW="6223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3810000"/>
                          <a:ext cx="14478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333248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8200" y="3362980"/>
            <a:ext cx="4057473" cy="1384995"/>
            <a:chOff x="838200" y="4353580"/>
            <a:chExt cx="4057473" cy="1384995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4353580"/>
              <a:ext cx="405747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conditions:</a:t>
              </a:r>
            </a:p>
            <a:p>
              <a:pPr marL="914353" lvl="1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</a:t>
              </a:r>
            </a:p>
            <a:p>
              <a:pPr marL="914353" lvl="1" indent="-457200">
                <a:buFont typeface="Arial"/>
                <a:buChar char="•"/>
              </a:pPr>
              <a:r>
                <a:rPr lang="en-US" sz="2800" dirty="0" err="1" smtClean="0">
                  <a:solidFill>
                    <a:srgbClr val="0000FF"/>
                  </a:solidFill>
                </a:rPr>
                <a:t>Jacobian</a:t>
              </a:r>
              <a:r>
                <a:rPr lang="en-US" sz="2800" dirty="0" smtClean="0">
                  <a:solidFill>
                    <a:srgbClr val="0000FF"/>
                  </a:solidFill>
                </a:rPr>
                <a:t> condition 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10423461"/>
                </p:ext>
              </p:extLst>
            </p:nvPr>
          </p:nvGraphicFramePr>
          <p:xfrm>
            <a:off x="1752600" y="4800600"/>
            <a:ext cx="14478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1361" name="Equation" r:id="rId4" imgW="622300" imgH="228600" progId="Equation.3">
                    <p:embed/>
                  </p:oleObj>
                </mc:Choice>
                <mc:Fallback>
                  <p:oleObj name="Equation" r:id="rId4" imgW="62230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4800600"/>
                          <a:ext cx="14478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019800" y="6443246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, Li, </a:t>
            </a:r>
            <a:r>
              <a:rPr lang="en-US" sz="1600" dirty="0" err="1" smtClean="0">
                <a:solidFill>
                  <a:srgbClr val="0000FF"/>
                </a:solidFill>
              </a:rPr>
              <a:t>Topcu</a:t>
            </a:r>
            <a:r>
              <a:rPr lang="en-US" sz="1600" dirty="0" smtClean="0">
                <a:solidFill>
                  <a:srgbClr val="0000FF"/>
                </a:solidFill>
              </a:rPr>
              <a:t>, Low TAC2014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5257800"/>
            <a:ext cx="53931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0000FF"/>
                </a:solidFill>
              </a:rPr>
              <a:t>Theorem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       </a:t>
            </a:r>
            <a:r>
              <a:rPr lang="en-US" sz="2800" dirty="0" smtClean="0">
                <a:solidFill>
                  <a:srgbClr val="000000"/>
                </a:solidFill>
              </a:rPr>
              <a:t>SOCP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relaxation is exact for </a:t>
            </a:r>
          </a:p>
          <a:p>
            <a:r>
              <a:rPr lang="en-US" sz="2800" dirty="0" smtClean="0">
                <a:solidFill>
                  <a:srgbClr val="000000"/>
                </a:solidFill>
              </a:rPr>
              <a:t>       radial networks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2. Voltage upper bounds</a:t>
            </a:r>
            <a:endParaRPr lang="en-US" sz="3600" dirty="0" smtClean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465366"/>
              </p:ext>
            </p:extLst>
          </p:nvPr>
        </p:nvGraphicFramePr>
        <p:xfrm>
          <a:off x="2222500" y="1165225"/>
          <a:ext cx="56499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362" name="Equation" r:id="rId6" imgW="6057900" imgH="698500" progId="Equation.3">
                  <p:embed/>
                </p:oleObj>
              </mc:Choice>
              <mc:Fallback>
                <p:oleObj name="Equation" r:id="rId6" imgW="6057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2500" y="1165225"/>
                        <a:ext cx="5649913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229841"/>
              </p:ext>
            </p:extLst>
          </p:nvPr>
        </p:nvGraphicFramePr>
        <p:xfrm>
          <a:off x="2220913" y="2079625"/>
          <a:ext cx="565150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363" name="Equation" r:id="rId8" imgW="6057900" imgH="723900" progId="Equation.3">
                  <p:embed/>
                </p:oleObj>
              </mc:Choice>
              <mc:Fallback>
                <p:oleObj name="Equation" r:id="rId8" imgW="60579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0913" y="2079625"/>
                        <a:ext cx="5651500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1219200"/>
            <a:ext cx="102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2139017"/>
            <a:ext cx="130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SOCP: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4000" y="4267200"/>
            <a:ext cx="3263371" cy="646331"/>
          </a:xfrm>
          <a:prstGeom prst="rect">
            <a:avLst/>
          </a:prstGeom>
          <a:noFill/>
          <a:ln w="28575" cmpd="sng">
            <a:solidFill>
              <a:srgbClr val="A3B2C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satisfied with large margin in </a:t>
            </a:r>
          </a:p>
          <a:p>
            <a:r>
              <a:rPr lang="en-US" dirty="0" smtClean="0"/>
              <a:t>IEEE circuits and SCE circuits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600" y="4724400"/>
            <a:ext cx="3124200" cy="2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15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ea typeface="宋体" pitchFamily="2" charset="-122"/>
              </a:rPr>
              <a:t>3</a:t>
            </a:r>
            <a:r>
              <a:rPr lang="en-US" altLang="zh-CN" sz="3600" dirty="0" smtClean="0">
                <a:ea typeface="宋体" pitchFamily="2" charset="-122"/>
              </a:rPr>
              <a:t>. Voltage angles</a:t>
            </a:r>
            <a:endParaRPr lang="en-US" sz="3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6477000" cy="431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638800"/>
            <a:ext cx="404469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a</a:t>
            </a:r>
            <a:r>
              <a:rPr lang="en-US" sz="2400" dirty="0" smtClean="0">
                <a:solidFill>
                  <a:srgbClr val="0000FF"/>
                </a:solidFill>
              </a:rPr>
              <a:t>ssumptions: 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fixed voltage magnitudes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r</a:t>
            </a:r>
            <a:r>
              <a:rPr lang="en-US" sz="2400" dirty="0" smtClean="0">
                <a:solidFill>
                  <a:srgbClr val="0000FF"/>
                </a:solidFill>
              </a:rPr>
              <a:t>eal power only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24400" y="2362200"/>
            <a:ext cx="4343400" cy="1323439"/>
            <a:chOff x="4724400" y="2562761"/>
            <a:chExt cx="4343400" cy="1323439"/>
          </a:xfrm>
        </p:grpSpPr>
        <p:sp>
          <p:nvSpPr>
            <p:cNvPr id="7" name="TextBox 6"/>
            <p:cNvSpPr txBox="1"/>
            <p:nvPr/>
          </p:nvSpPr>
          <p:spPr>
            <a:xfrm>
              <a:off x="5589840" y="2562761"/>
              <a:ext cx="347796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FF"/>
                  </a:solidFill>
                </a:rPr>
                <a:t>Can represent constraints 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Line flows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Line loss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solidFill>
                    <a:srgbClr val="0000FF"/>
                  </a:solidFill>
                </a:rPr>
                <a:t>Stability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>
              <a:off x="4724400" y="32004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6324600" y="6172200"/>
            <a:ext cx="277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Zhang &amp; </a:t>
            </a:r>
            <a:r>
              <a:rPr lang="en-US" dirty="0" err="1" smtClean="0"/>
              <a:t>Tse</a:t>
            </a:r>
            <a:r>
              <a:rPr lang="en-US" dirty="0" smtClean="0"/>
              <a:t>, TPS 2013</a:t>
            </a:r>
          </a:p>
          <a:p>
            <a:r>
              <a:rPr lang="en-US" dirty="0" err="1" smtClean="0"/>
              <a:t>Lavaei</a:t>
            </a:r>
            <a:r>
              <a:rPr lang="en-US" dirty="0" smtClean="0"/>
              <a:t>, Zhang, </a:t>
            </a:r>
            <a:r>
              <a:rPr lang="en-US" dirty="0" err="1" smtClean="0"/>
              <a:t>Tse</a:t>
            </a:r>
            <a:r>
              <a:rPr lang="en-US" dirty="0" smtClean="0"/>
              <a:t>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3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14400" y="4038600"/>
            <a:ext cx="6781800" cy="990600"/>
            <a:chOff x="838200" y="4191000"/>
            <a:chExt cx="6781800" cy="990600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4353580"/>
              <a:ext cx="244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Key condition: 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99762819"/>
                </p:ext>
              </p:extLst>
            </p:nvPr>
          </p:nvGraphicFramePr>
          <p:xfrm>
            <a:off x="3352800" y="4191000"/>
            <a:ext cx="4267200" cy="990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8262" name="Equation" r:id="rId4" imgW="6413500" imgH="1409700" progId="Equation.3">
                    <p:embed/>
                  </p:oleObj>
                </mc:Choice>
                <mc:Fallback>
                  <p:oleObj name="Equation" r:id="rId4" imgW="6413500" imgH="1409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4191000"/>
                          <a:ext cx="4267200" cy="990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838200" y="1143000"/>
            <a:ext cx="1022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OPF: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6443246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Lavaei</a:t>
            </a:r>
            <a:r>
              <a:rPr lang="en-US" sz="1600" dirty="0" smtClean="0">
                <a:solidFill>
                  <a:srgbClr val="0000FF"/>
                </a:solidFill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</a:rPr>
              <a:t>Tse</a:t>
            </a:r>
            <a:r>
              <a:rPr lang="en-US" sz="1600" dirty="0" smtClean="0">
                <a:solidFill>
                  <a:srgbClr val="0000FF"/>
                </a:solidFill>
              </a:rPr>
              <a:t>, Zhang 2012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0"/>
            <a:ext cx="2928481" cy="229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0424" y="1209020"/>
            <a:ext cx="5491976" cy="23622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14400" y="5257800"/>
            <a:ext cx="5393148" cy="1449387"/>
            <a:chOff x="914400" y="5257800"/>
            <a:chExt cx="5393148" cy="1449387"/>
          </a:xfrm>
        </p:grpSpPr>
        <p:sp>
          <p:nvSpPr>
            <p:cNvPr id="12" name="TextBox 11"/>
            <p:cNvSpPr txBox="1"/>
            <p:nvPr/>
          </p:nvSpPr>
          <p:spPr>
            <a:xfrm>
              <a:off x="914400" y="5257800"/>
              <a:ext cx="539314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u="sng" dirty="0" smtClean="0">
                  <a:solidFill>
                    <a:srgbClr val="0000FF"/>
                  </a:solidFill>
                </a:rPr>
                <a:t>Theorem</a:t>
              </a:r>
            </a:p>
            <a:p>
              <a:r>
                <a:rPr lang="en-US" sz="2800" dirty="0" smtClean="0">
                  <a:solidFill>
                    <a:srgbClr val="0000FF"/>
                  </a:solidFill>
                </a:rPr>
                <a:t>       </a:t>
              </a:r>
              <a:r>
                <a:rPr lang="en-US" sz="2800" dirty="0" smtClean="0">
                  <a:solidFill>
                    <a:srgbClr val="000000"/>
                  </a:solidFill>
                </a:rPr>
                <a:t>SOCP</a:t>
              </a:r>
              <a:r>
                <a:rPr lang="en-US" sz="2800" dirty="0">
                  <a:solidFill>
                    <a:srgbClr val="000000"/>
                  </a:solidFill>
                </a:rPr>
                <a:t> </a:t>
              </a:r>
              <a:r>
                <a:rPr lang="en-US" sz="2800" dirty="0" smtClean="0">
                  <a:solidFill>
                    <a:srgbClr val="000000"/>
                  </a:solidFill>
                </a:rPr>
                <a:t>relaxation is exact for </a:t>
              </a: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       radial networks 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250520"/>
                </p:ext>
              </p:extLst>
            </p:nvPr>
          </p:nvGraphicFramePr>
          <p:xfrm>
            <a:off x="4191000" y="6172200"/>
            <a:ext cx="1714500" cy="534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8263" name="Equation" r:id="rId8" imgW="2578100" imgH="762000" progId="Equation.3">
                    <p:embed/>
                  </p:oleObj>
                </mc:Choice>
                <mc:Fallback>
                  <p:oleObj name="Equation" r:id="rId8" imgW="2578100" imgH="762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6172200"/>
                          <a:ext cx="1714500" cy="534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3. Voltage angles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968603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Mesh networks with phase shifter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10387" y="4114800"/>
            <a:ext cx="311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deal phase shifter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209800"/>
            <a:ext cx="61912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3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Semidefinite</a:t>
            </a:r>
            <a:r>
              <a:rPr lang="en-US" dirty="0" smtClean="0"/>
              <a:t> program (SDP)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054380"/>
              </p:ext>
            </p:extLst>
          </p:nvPr>
        </p:nvGraphicFramePr>
        <p:xfrm>
          <a:off x="2489200" y="1063625"/>
          <a:ext cx="55181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09" name="Equation" r:id="rId4" imgW="6502400" imgH="1244600" progId="Equation.3">
                  <p:embed/>
                </p:oleObj>
              </mc:Choice>
              <mc:Fallback>
                <p:oleObj name="Equation" r:id="rId4" imgW="6502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1063625"/>
                        <a:ext cx="55181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3671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sp>
        <p:nvSpPr>
          <p:cNvPr id="20" name="Content Placeholder 5"/>
          <p:cNvSpPr>
            <a:spLocks noGrp="1"/>
          </p:cNvSpPr>
          <p:nvPr>
            <p:ph idx="1"/>
          </p:nvPr>
        </p:nvSpPr>
        <p:spPr>
          <a:xfrm>
            <a:off x="838200" y="3581400"/>
            <a:ext cx="7543800" cy="312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Arial"/>
                <a:cs typeface="Arial"/>
              </a:rPr>
              <a:t>Linear SDP</a:t>
            </a:r>
          </a:p>
          <a:p>
            <a:r>
              <a:rPr lang="en-US" dirty="0" smtClean="0">
                <a:latin typeface="Arial"/>
                <a:cs typeface="Arial"/>
              </a:rPr>
              <a:t>What is the </a:t>
            </a:r>
            <a:r>
              <a:rPr lang="en-US" dirty="0" err="1" smtClean="0">
                <a:latin typeface="Arial"/>
                <a:cs typeface="Arial"/>
              </a:rPr>
              <a:t>Lagrangian</a:t>
            </a:r>
            <a:r>
              <a:rPr lang="en-US" dirty="0">
                <a:latin typeface="Arial"/>
                <a:cs typeface="Arial"/>
              </a:rPr>
              <a:t>?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What is the dual problem?</a:t>
            </a:r>
          </a:p>
          <a:p>
            <a:r>
              <a:rPr lang="en-US" dirty="0" smtClean="0">
                <a:latin typeface="Arial"/>
                <a:cs typeface="Arial"/>
              </a:rPr>
              <a:t>What is KKT condition?</a:t>
            </a:r>
          </a:p>
          <a:p>
            <a:endParaRPr lang="en-US" sz="16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… let’s first review the case of linear program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54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Mesh networks with phase shifter</a:t>
            </a: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582583"/>
            <a:ext cx="6551023" cy="2123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733461"/>
            <a:ext cx="6324600" cy="20003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600" y="1143000"/>
            <a:ext cx="398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BFM without phase shifters:</a:t>
            </a:r>
            <a:endParaRPr lang="en-US" sz="24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4038600"/>
            <a:ext cx="355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BFM with phase shifters:</a:t>
            </a:r>
            <a:endParaRPr lang="en-US" sz="2400" u="sng" dirty="0"/>
          </a:p>
        </p:txBody>
      </p:sp>
      <p:sp>
        <p:nvSpPr>
          <p:cNvPr id="6" name="Left Arrow 5"/>
          <p:cNvSpPr/>
          <p:nvPr/>
        </p:nvSpPr>
        <p:spPr bwMode="auto">
          <a:xfrm>
            <a:off x="5029200" y="4724400"/>
            <a:ext cx="762000" cy="304800"/>
          </a:xfrm>
          <a:prstGeom prst="lef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18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Convexification</a:t>
            </a:r>
            <a:r>
              <a:rPr lang="en-US" altLang="zh-CN" sz="3600" dirty="0" smtClean="0">
                <a:ea typeface="宋体" pitchFamily="2" charset="-122"/>
              </a:rPr>
              <a:t> of mesh networks</a:t>
            </a:r>
            <a:endParaRPr lang="en-US" sz="3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38200" y="1258887"/>
            <a:ext cx="922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OPF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081269"/>
              </p:ext>
            </p:extLst>
          </p:nvPr>
        </p:nvGraphicFramePr>
        <p:xfrm>
          <a:off x="3051175" y="1239838"/>
          <a:ext cx="43624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9428" name="Equation" r:id="rId4" imgW="1892300" imgH="266700" progId="Equation.3">
                  <p:embed/>
                </p:oleObj>
              </mc:Choice>
              <mc:Fallback>
                <p:oleObj name="Equation" r:id="rId4" imgW="1892300" imgH="266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1175" y="1239838"/>
                        <a:ext cx="43624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838201" y="4953000"/>
            <a:ext cx="4572000" cy="1815882"/>
            <a:chOff x="838201" y="4953000"/>
            <a:chExt cx="4572000" cy="1815882"/>
          </a:xfrm>
        </p:grpSpPr>
        <p:sp>
          <p:nvSpPr>
            <p:cNvPr id="28" name="TextBox 27"/>
            <p:cNvSpPr txBox="1"/>
            <p:nvPr/>
          </p:nvSpPr>
          <p:spPr>
            <a:xfrm>
              <a:off x="838201" y="4953000"/>
              <a:ext cx="4572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 smtClean="0"/>
                <a:t>Theorem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 </a:t>
              </a: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Need phase shifters only</a:t>
              </a: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     outside spanning tree</a:t>
              </a:r>
            </a:p>
          </p:txBody>
        </p:sp>
        <p:graphicFrame>
          <p:nvGraphicFramePr>
            <p:cNvPr id="3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4179972"/>
                </p:ext>
              </p:extLst>
            </p:nvPr>
          </p:nvGraphicFramePr>
          <p:xfrm>
            <a:off x="1371600" y="5405437"/>
            <a:ext cx="966788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9429" name="Equation" r:id="rId6" imgW="419100" imgH="203200" progId="Equation.3">
                    <p:embed/>
                  </p:oleObj>
                </mc:Choice>
                <mc:Fallback>
                  <p:oleObj name="Equation" r:id="rId6" imgW="4191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5405437"/>
                          <a:ext cx="966788" cy="461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838200" y="2306638"/>
            <a:ext cx="7924800" cy="4246562"/>
            <a:chOff x="838200" y="2306638"/>
            <a:chExt cx="7924800" cy="4246562"/>
          </a:xfrm>
        </p:grpSpPr>
        <p:grpSp>
          <p:nvGrpSpPr>
            <p:cNvPr id="7" name="Group 6"/>
            <p:cNvGrpSpPr/>
            <p:nvPr/>
          </p:nvGrpSpPr>
          <p:grpSpPr>
            <a:xfrm>
              <a:off x="838200" y="2306638"/>
              <a:ext cx="6497638" cy="606425"/>
              <a:chOff x="838200" y="2306638"/>
              <a:chExt cx="6497638" cy="60642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8200" y="2325687"/>
                <a:ext cx="13616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00FF"/>
                    </a:solidFill>
                  </a:rPr>
                  <a:t>OPF-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ar</a:t>
                </a:r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  <p:graphicFrame>
            <p:nvGraphicFramePr>
              <p:cNvPr id="18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18417674"/>
                  </p:ext>
                </p:extLst>
              </p:nvPr>
            </p:nvGraphicFramePr>
            <p:xfrm>
              <a:off x="3062288" y="2306638"/>
              <a:ext cx="4273550" cy="6064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9430" name="Equation" r:id="rId8" imgW="1854200" imgH="266700" progId="Equation.3">
                      <p:embed/>
                    </p:oleObj>
                  </mc:Choice>
                  <mc:Fallback>
                    <p:oleObj name="Equation" r:id="rId8" imgW="1854200" imgH="2667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62288" y="2306638"/>
                            <a:ext cx="4273550" cy="6064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4" name="Group 33"/>
            <p:cNvGrpSpPr/>
            <p:nvPr/>
          </p:nvGrpSpPr>
          <p:grpSpPr>
            <a:xfrm>
              <a:off x="7313791" y="4321627"/>
              <a:ext cx="1449209" cy="2231573"/>
              <a:chOff x="6096000" y="1752600"/>
              <a:chExt cx="2037010" cy="3222173"/>
            </a:xfrm>
          </p:grpSpPr>
          <p:sp>
            <p:nvSpPr>
              <p:cNvPr id="41" name="8-Point Star 40"/>
              <p:cNvSpPr/>
              <p:nvPr/>
            </p:nvSpPr>
            <p:spPr>
              <a:xfrm>
                <a:off x="6096000" y="1752600"/>
                <a:ext cx="2037010" cy="3222173"/>
              </a:xfrm>
              <a:prstGeom prst="star8">
                <a:avLst/>
              </a:prstGeom>
              <a:solidFill>
                <a:schemeClr val="bg1">
                  <a:lumMod val="85000"/>
                </a:schemeClr>
              </a:solidFill>
              <a:ln w="285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0690427"/>
                  </p:ext>
                </p:extLst>
              </p:nvPr>
            </p:nvGraphicFramePr>
            <p:xfrm>
              <a:off x="6878968" y="4037266"/>
              <a:ext cx="524378" cy="4630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99431" name="Equation" r:id="rId10" imgW="165100" imgH="165100" progId="Equation.3">
                      <p:embed/>
                    </p:oleObj>
                  </mc:Choice>
                  <mc:Fallback>
                    <p:oleObj name="Equation" r:id="rId10" imgW="165100" imgH="165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6878968" y="4037266"/>
                            <a:ext cx="524378" cy="4630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3" name="Group 42"/>
              <p:cNvGrpSpPr/>
              <p:nvPr/>
            </p:nvGrpSpPr>
            <p:grpSpPr>
              <a:xfrm>
                <a:off x="6400800" y="2737392"/>
                <a:ext cx="1415344" cy="1170581"/>
                <a:chOff x="6781800" y="4392019"/>
                <a:chExt cx="1415344" cy="1170581"/>
              </a:xfrm>
            </p:grpSpPr>
            <p:sp>
              <p:nvSpPr>
                <p:cNvPr id="44" name="7-Point Star 43"/>
                <p:cNvSpPr/>
                <p:nvPr/>
              </p:nvSpPr>
              <p:spPr>
                <a:xfrm>
                  <a:off x="6781800" y="4392019"/>
                  <a:ext cx="1415344" cy="1170581"/>
                </a:xfrm>
                <a:prstGeom prst="star7">
                  <a:avLst/>
                </a:prstGeom>
                <a:solidFill>
                  <a:srgbClr val="A6A6A6"/>
                </a:solidFill>
                <a:ln w="28575" cmpd="sng"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45" name="Object 4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0835815"/>
                    </p:ext>
                  </p:extLst>
                </p:nvPr>
              </p:nvGraphicFramePr>
              <p:xfrm>
                <a:off x="7239000" y="4758969"/>
                <a:ext cx="494186" cy="426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99432" name="Equation" r:id="rId12" imgW="165100" imgH="165100" progId="Equation.3">
                        <p:embed/>
                      </p:oleObj>
                    </mc:Choice>
                    <mc:Fallback>
                      <p:oleObj name="Equation" r:id="rId12" imgW="165100" imgH="1651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239000" y="4758969"/>
                              <a:ext cx="494186" cy="426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13" name="Group 12"/>
          <p:cNvGrpSpPr/>
          <p:nvPr/>
        </p:nvGrpSpPr>
        <p:grpSpPr>
          <a:xfrm>
            <a:off x="152400" y="3378200"/>
            <a:ext cx="7256462" cy="3175000"/>
            <a:chOff x="152400" y="3378200"/>
            <a:chExt cx="7256462" cy="3175000"/>
          </a:xfrm>
        </p:grpSpPr>
        <p:grpSp>
          <p:nvGrpSpPr>
            <p:cNvPr id="3" name="Group 2"/>
            <p:cNvGrpSpPr/>
            <p:nvPr/>
          </p:nvGrpSpPr>
          <p:grpSpPr>
            <a:xfrm>
              <a:off x="838200" y="3378200"/>
              <a:ext cx="6570662" cy="3175000"/>
              <a:chOff x="838200" y="3378200"/>
              <a:chExt cx="6570662" cy="317500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838200" y="3378200"/>
                <a:ext cx="6570662" cy="720725"/>
                <a:chOff x="838200" y="3378200"/>
                <a:chExt cx="6570662" cy="720725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838200" y="3454399"/>
                  <a:ext cx="142160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rgbClr val="0000FF"/>
                      </a:solidFill>
                    </a:rPr>
                    <a:t>OPF-</a:t>
                  </a:r>
                  <a:r>
                    <a:rPr lang="en-US" sz="2800" dirty="0" err="1" smtClean="0">
                      <a:solidFill>
                        <a:srgbClr val="0000FF"/>
                      </a:solidFill>
                    </a:rPr>
                    <a:t>ps</a:t>
                  </a:r>
                  <a:endParaRPr lang="en-US" sz="2800" dirty="0">
                    <a:solidFill>
                      <a:srgbClr val="0000FF"/>
                    </a:solidFill>
                  </a:endParaRPr>
                </a:p>
              </p:txBody>
            </p:sp>
            <p:graphicFrame>
              <p:nvGraphicFramePr>
                <p:cNvPr id="23" name="Object 4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132422077"/>
                    </p:ext>
                  </p:extLst>
                </p:nvPr>
              </p:nvGraphicFramePr>
              <p:xfrm>
                <a:off x="3048000" y="3378200"/>
                <a:ext cx="4360862" cy="7207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99433" name="Equation" r:id="rId14" imgW="1892300" imgH="317500" progId="Equation.3">
                        <p:embed/>
                      </p:oleObj>
                    </mc:Choice>
                    <mc:Fallback>
                      <p:oleObj name="Equation" r:id="rId14" imgW="1892300" imgH="317500" progId="Equation.3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5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8000" y="3378200"/>
                              <a:ext cx="4360862" cy="7207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3" name="Group 32"/>
              <p:cNvGrpSpPr/>
              <p:nvPr/>
            </p:nvGrpSpPr>
            <p:grpSpPr>
              <a:xfrm>
                <a:off x="5687440" y="4321627"/>
                <a:ext cx="1449209" cy="2231573"/>
                <a:chOff x="6096000" y="1752600"/>
                <a:chExt cx="2037010" cy="3222173"/>
              </a:xfrm>
            </p:grpSpPr>
            <p:sp>
              <p:nvSpPr>
                <p:cNvPr id="46" name="8-Point Star 45"/>
                <p:cNvSpPr/>
                <p:nvPr/>
              </p:nvSpPr>
              <p:spPr>
                <a:xfrm>
                  <a:off x="6096000" y="1752600"/>
                  <a:ext cx="2037010" cy="3222173"/>
                </a:xfrm>
                <a:prstGeom prst="star8">
                  <a:avLst/>
                </a:prstGeom>
                <a:solidFill>
                  <a:schemeClr val="bg1">
                    <a:lumMod val="85000"/>
                  </a:schemeClr>
                </a:solidFill>
                <a:ln w="28575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47" name="Object 4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37155892"/>
                    </p:ext>
                  </p:extLst>
                </p:nvPr>
              </p:nvGraphicFramePr>
              <p:xfrm>
                <a:off x="6878132" y="3984173"/>
                <a:ext cx="525463" cy="5689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99434" name="Equation" r:id="rId16" imgW="165100" imgH="203200" progId="Equation.3">
                        <p:embed/>
                      </p:oleObj>
                    </mc:Choice>
                    <mc:Fallback>
                      <p:oleObj name="Equation" r:id="rId16" imgW="165100" imgH="2032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6878132" y="3984173"/>
                              <a:ext cx="525463" cy="568959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8" name="Group 47"/>
                <p:cNvGrpSpPr/>
                <p:nvPr/>
              </p:nvGrpSpPr>
              <p:grpSpPr>
                <a:xfrm>
                  <a:off x="6400800" y="2737392"/>
                  <a:ext cx="1415344" cy="1170581"/>
                  <a:chOff x="6781800" y="4392019"/>
                  <a:chExt cx="1415344" cy="1170581"/>
                </a:xfrm>
              </p:grpSpPr>
              <p:sp>
                <p:nvSpPr>
                  <p:cNvPr id="49" name="7-Point Star 48"/>
                  <p:cNvSpPr/>
                  <p:nvPr/>
                </p:nvSpPr>
                <p:spPr>
                  <a:xfrm>
                    <a:off x="6781800" y="4392019"/>
                    <a:ext cx="1415344" cy="1170581"/>
                  </a:xfrm>
                  <a:prstGeom prst="star7">
                    <a:avLst/>
                  </a:prstGeom>
                  <a:solidFill>
                    <a:srgbClr val="A6A6A6"/>
                  </a:solidFill>
                  <a:ln w="28575" cmpd="sng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aphicFrame>
                <p:nvGraphicFramePr>
                  <p:cNvPr id="50" name="Object 4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96678220"/>
                      </p:ext>
                    </p:extLst>
                  </p:nvPr>
                </p:nvGraphicFramePr>
                <p:xfrm>
                  <a:off x="7239000" y="4758969"/>
                  <a:ext cx="494186" cy="4260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399435" name="Equation" r:id="rId18" imgW="165100" imgH="165100" progId="Equation.3">
                          <p:embed/>
                        </p:oleObj>
                      </mc:Choice>
                      <mc:Fallback>
                        <p:oleObj name="Equation" r:id="rId18" imgW="165100" imgH="165100" progId="Equation.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1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7239000" y="4758969"/>
                                <a:ext cx="494186" cy="42601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  <p:sp>
          <p:nvSpPr>
            <p:cNvPr id="4" name="TextBox 3"/>
            <p:cNvSpPr txBox="1"/>
            <p:nvPr/>
          </p:nvSpPr>
          <p:spPr>
            <a:xfrm>
              <a:off x="152400" y="4400490"/>
              <a:ext cx="423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o</a:t>
              </a:r>
              <a:r>
                <a:rPr lang="en-US" sz="2000" dirty="0" smtClean="0">
                  <a:solidFill>
                    <a:srgbClr val="0000FF"/>
                  </a:solidFill>
                </a:rPr>
                <a:t>ptimize over phase shifters as well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 flipV="1">
              <a:off x="2590800" y="4114800"/>
              <a:ext cx="762000" cy="381001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26296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924800" cy="114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solution     satisfies the </a:t>
            </a:r>
            <a:r>
              <a:rPr lang="en-US" dirty="0" smtClean="0">
                <a:solidFill>
                  <a:srgbClr val="0000FF"/>
                </a:solidFill>
              </a:rPr>
              <a:t>cycle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condition</a:t>
            </a:r>
            <a:r>
              <a:rPr lang="en-US" dirty="0" smtClean="0"/>
              <a:t> if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990600" y="1915180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FF"/>
                </a:solidFill>
                <a:latin typeface="Verdana"/>
                <a:cs typeface="Verdana"/>
              </a:rPr>
              <a:t>w</a:t>
            </a:r>
            <a:r>
              <a:rPr lang="en-US" sz="2800" dirty="0" smtClean="0">
                <a:solidFill>
                  <a:srgbClr val="0000FF"/>
                </a:solidFill>
                <a:latin typeface="Verdana"/>
                <a:cs typeface="Verdana"/>
              </a:rPr>
              <a:t>ithout PS: 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535638"/>
              </p:ext>
            </p:extLst>
          </p:nvPr>
        </p:nvGraphicFramePr>
        <p:xfrm>
          <a:off x="2984397" y="1447800"/>
          <a:ext cx="29220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3547" name="Equation" r:id="rId3" imgW="266700" imgH="266700" progId="Equation.3">
                  <p:embed/>
                </p:oleObj>
              </mc:Choice>
              <mc:Fallback>
                <p:oleObj name="Equation" r:id="rId3" imgW="266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4397" y="1447800"/>
                        <a:ext cx="292203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92350" y="2659063"/>
            <a:ext cx="5251450" cy="1608137"/>
            <a:chOff x="2743200" y="2700338"/>
            <a:chExt cx="5251450" cy="1608137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7863392"/>
                </p:ext>
              </p:extLst>
            </p:nvPr>
          </p:nvGraphicFramePr>
          <p:xfrm>
            <a:off x="2743200" y="2700338"/>
            <a:ext cx="4993450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3548" name="Equation" r:id="rId5" imgW="5918200" imgH="482600" progId="Equation.3">
                    <p:embed/>
                  </p:oleObj>
                </mc:Choice>
                <mc:Fallback>
                  <p:oleObj name="Equation" r:id="rId5" imgW="5918200" imgH="482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43200" y="2700338"/>
                          <a:ext cx="4993450" cy="423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8686633"/>
                </p:ext>
              </p:extLst>
            </p:nvPr>
          </p:nvGraphicFramePr>
          <p:xfrm>
            <a:off x="5181600" y="3309938"/>
            <a:ext cx="2813050" cy="998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3549" name="Equation" r:id="rId7" imgW="4064000" imgH="1384300" progId="Equation.3">
                    <p:embed/>
                  </p:oleObj>
                </mc:Choice>
                <mc:Fallback>
                  <p:oleObj name="Equation" r:id="rId7" imgW="4064000" imgH="1384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81600" y="3309938"/>
                          <a:ext cx="2813050" cy="9985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8"/>
          <p:cNvSpPr/>
          <p:nvPr/>
        </p:nvSpPr>
        <p:spPr bwMode="auto">
          <a:xfrm>
            <a:off x="4648200" y="3200400"/>
            <a:ext cx="2971800" cy="10668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66800" y="4810780"/>
            <a:ext cx="7162800" cy="1761530"/>
            <a:chOff x="1066800" y="4810780"/>
            <a:chExt cx="7162800" cy="1761530"/>
          </a:xfrm>
        </p:grpSpPr>
        <p:grpSp>
          <p:nvGrpSpPr>
            <p:cNvPr id="12" name="Group 11"/>
            <p:cNvGrpSpPr/>
            <p:nvPr/>
          </p:nvGrpSpPr>
          <p:grpSpPr>
            <a:xfrm>
              <a:off x="1066800" y="4810780"/>
              <a:ext cx="7162800" cy="1209020"/>
              <a:chOff x="1066800" y="4810780"/>
              <a:chExt cx="7162800" cy="1209020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066800" y="4810780"/>
                <a:ext cx="25699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/>
                  <a:buChar char="•"/>
                </a:pPr>
                <a:r>
                  <a:rPr lang="en-US" sz="2800" dirty="0">
                    <a:solidFill>
                      <a:srgbClr val="0000FF"/>
                    </a:solidFill>
                    <a:latin typeface="Verdana"/>
                    <a:cs typeface="Verdana"/>
                  </a:rPr>
                  <a:t>w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Verdana"/>
                    <a:cs typeface="Verdana"/>
                  </a:rPr>
                  <a:t>ithout PS: </a:t>
                </a:r>
              </a:p>
            </p:txBody>
          </p: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8995458"/>
                  </p:ext>
                </p:extLst>
              </p:nvPr>
            </p:nvGraphicFramePr>
            <p:xfrm>
              <a:off x="2276475" y="5486400"/>
              <a:ext cx="5953125" cy="533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53550" name="Equation" r:id="rId9" imgW="2349500" imgH="203200" progId="Equation.3">
                      <p:embed/>
                    </p:oleObj>
                  </mc:Choice>
                  <mc:Fallback>
                    <p:oleObj name="Equation" r:id="rId9" imgW="23495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276475" y="5486400"/>
                            <a:ext cx="5953125" cy="533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" name="TextBox 4"/>
            <p:cNvSpPr txBox="1"/>
            <p:nvPr/>
          </p:nvSpPr>
          <p:spPr>
            <a:xfrm>
              <a:off x="2209800" y="6172200"/>
              <a:ext cx="56015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c</a:t>
              </a:r>
              <a:r>
                <a:rPr lang="en-US" sz="2000" dirty="0" smtClean="0">
                  <a:solidFill>
                    <a:srgbClr val="0000FF"/>
                  </a:solidFill>
                </a:rPr>
                <a:t>an always satisfy with PS at strategic locations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86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Convexification</a:t>
            </a:r>
            <a:r>
              <a:rPr lang="en-US" altLang="zh-CN" sz="3600" dirty="0" smtClean="0">
                <a:ea typeface="宋体" pitchFamily="2" charset="-122"/>
              </a:rPr>
              <a:t> of mesh networks</a:t>
            </a:r>
            <a:endParaRPr lang="en-US" sz="3600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1600200" y="1524000"/>
            <a:ext cx="6570662" cy="720725"/>
            <a:chOff x="838200" y="3378200"/>
            <a:chExt cx="6570662" cy="720725"/>
          </a:xfrm>
        </p:grpSpPr>
        <p:sp>
          <p:nvSpPr>
            <p:cNvPr id="22" name="TextBox 21"/>
            <p:cNvSpPr txBox="1"/>
            <p:nvPr/>
          </p:nvSpPr>
          <p:spPr>
            <a:xfrm>
              <a:off x="838200" y="3454399"/>
              <a:ext cx="1421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ps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65308369"/>
                </p:ext>
              </p:extLst>
            </p:nvPr>
          </p:nvGraphicFramePr>
          <p:xfrm>
            <a:off x="3048000" y="3378200"/>
            <a:ext cx="4360862" cy="720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356" name="Equation" r:id="rId4" imgW="1892300" imgH="317500" progId="Equation.3">
                    <p:embed/>
                  </p:oleObj>
                </mc:Choice>
                <mc:Fallback>
                  <p:oleObj name="Equation" r:id="rId4" imgW="1892300" imgH="3175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3378200"/>
                          <a:ext cx="4360862" cy="720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32"/>
          <p:cNvGrpSpPr/>
          <p:nvPr/>
        </p:nvGrpSpPr>
        <p:grpSpPr>
          <a:xfrm>
            <a:off x="7618591" y="4114800"/>
            <a:ext cx="1449209" cy="2231573"/>
            <a:chOff x="6096000" y="1752600"/>
            <a:chExt cx="2037010" cy="3222173"/>
          </a:xfrm>
        </p:grpSpPr>
        <p:sp>
          <p:nvSpPr>
            <p:cNvPr id="46" name="8-Point Star 45"/>
            <p:cNvSpPr/>
            <p:nvPr/>
          </p:nvSpPr>
          <p:spPr>
            <a:xfrm>
              <a:off x="6096000" y="1752600"/>
              <a:ext cx="2037010" cy="3222173"/>
            </a:xfrm>
            <a:prstGeom prst="star8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2434102"/>
                </p:ext>
              </p:extLst>
            </p:nvPr>
          </p:nvGraphicFramePr>
          <p:xfrm>
            <a:off x="6878132" y="3984173"/>
            <a:ext cx="525463" cy="5689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357" name="Equation" r:id="rId6" imgW="165100" imgH="203200" progId="Equation.3">
                    <p:embed/>
                  </p:oleObj>
                </mc:Choice>
                <mc:Fallback>
                  <p:oleObj name="Equation" r:id="rId6" imgW="165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78132" y="3984173"/>
                          <a:ext cx="525463" cy="56895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8" name="Group 47"/>
            <p:cNvGrpSpPr/>
            <p:nvPr/>
          </p:nvGrpSpPr>
          <p:grpSpPr>
            <a:xfrm>
              <a:off x="6400800" y="2737392"/>
              <a:ext cx="1415344" cy="1170581"/>
              <a:chOff x="6781800" y="4392019"/>
              <a:chExt cx="1415344" cy="1170581"/>
            </a:xfrm>
          </p:grpSpPr>
          <p:sp>
            <p:nvSpPr>
              <p:cNvPr id="49" name="7-Point Star 48"/>
              <p:cNvSpPr/>
              <p:nvPr/>
            </p:nvSpPr>
            <p:spPr>
              <a:xfrm>
                <a:off x="6781800" y="4392019"/>
                <a:ext cx="1415344" cy="1170581"/>
              </a:xfrm>
              <a:prstGeom prst="star7">
                <a:avLst/>
              </a:prstGeom>
              <a:solidFill>
                <a:srgbClr val="A6A6A6"/>
              </a:solidFill>
              <a:ln w="28575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0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2506970"/>
                  </p:ext>
                </p:extLst>
              </p:nvPr>
            </p:nvGraphicFramePr>
            <p:xfrm>
              <a:off x="7239000" y="4758969"/>
              <a:ext cx="494186" cy="4260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00358" name="Equation" r:id="rId8" imgW="165100" imgH="165100" progId="Equation.3">
                      <p:embed/>
                    </p:oleObj>
                  </mc:Choice>
                  <mc:Fallback>
                    <p:oleObj name="Equation" r:id="rId8" imgW="165100" imgH="1651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7239000" y="4758969"/>
                            <a:ext cx="494186" cy="4260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" name="TextBox 3"/>
          <p:cNvSpPr txBox="1"/>
          <p:nvPr/>
        </p:nvSpPr>
        <p:spPr>
          <a:xfrm>
            <a:off x="914400" y="2546290"/>
            <a:ext cx="423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o</a:t>
            </a:r>
            <a:r>
              <a:rPr lang="en-US" sz="2000" dirty="0" smtClean="0">
                <a:solidFill>
                  <a:srgbClr val="0000FF"/>
                </a:solidFill>
              </a:rPr>
              <a:t>ptimize over phase shifters as well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3352800" y="2260600"/>
            <a:ext cx="762000" cy="3810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609600" y="3505200"/>
            <a:ext cx="8229600" cy="2862322"/>
            <a:chOff x="609600" y="3505200"/>
            <a:chExt cx="8229600" cy="2862322"/>
          </a:xfrm>
        </p:grpSpPr>
        <p:sp>
          <p:nvSpPr>
            <p:cNvPr id="28" name="TextBox 27"/>
            <p:cNvSpPr txBox="1"/>
            <p:nvPr/>
          </p:nvSpPr>
          <p:spPr>
            <a:xfrm>
              <a:off x="609600" y="3505200"/>
              <a:ext cx="822960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u="sng" dirty="0" smtClean="0"/>
                <a:t>Optimization of </a:t>
              </a:r>
              <a:r>
                <a:rPr lang="en-US" sz="3600" i="1" u="sng" dirty="0" smtClean="0">
                  <a:latin typeface="Symbol" charset="2"/>
                  <a:cs typeface="Symbol" charset="2"/>
                </a:rPr>
                <a:t>f</a:t>
              </a:r>
              <a:endParaRPr lang="en-US" sz="2800" i="1" u="sng" dirty="0" smtClean="0">
                <a:latin typeface="Symbol" charset="2"/>
                <a:cs typeface="Symbol" charset="2"/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Min # phase shifters (#lines - #buses + 1)</a:t>
              </a:r>
            </a:p>
            <a:p>
              <a:pPr marL="457200" indent="-457200">
                <a:buFont typeface="Arial"/>
                <a:buChar char="•"/>
              </a:pPr>
              <a:endParaRPr lang="en-US" sz="1600" dirty="0" smtClean="0">
                <a:solidFill>
                  <a:srgbClr val="000000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Min       : NP hard  (good heuristics)</a:t>
              </a:r>
            </a:p>
            <a:p>
              <a:pPr marL="457200" indent="-457200">
                <a:buFont typeface="Arial"/>
                <a:buChar char="•"/>
              </a:pPr>
              <a:endParaRPr lang="en-US" sz="1600" dirty="0">
                <a:solidFill>
                  <a:srgbClr val="000000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00"/>
                  </a:solidFill>
                </a:rPr>
                <a:t>Given existing network of PS, min # or</a:t>
              </a: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     angles of additional PS </a:t>
              </a:r>
            </a:p>
          </p:txBody>
        </p:sp>
        <p:graphicFrame>
          <p:nvGraphicFramePr>
            <p:cNvPr id="31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95334919"/>
                </p:ext>
              </p:extLst>
            </p:nvPr>
          </p:nvGraphicFramePr>
          <p:xfrm>
            <a:off x="1795463" y="4724400"/>
            <a:ext cx="642937" cy="547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359" name="Equation" r:id="rId10" imgW="279400" imgH="241300" progId="Equation.3">
                    <p:embed/>
                  </p:oleObj>
                </mc:Choice>
                <mc:Fallback>
                  <p:oleObj name="Equation" r:id="rId10" imgW="279400" imgH="241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5463" y="4724400"/>
                          <a:ext cx="642937" cy="547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TextBox 2"/>
          <p:cNvSpPr txBox="1"/>
          <p:nvPr/>
        </p:nvSpPr>
        <p:spPr>
          <a:xfrm>
            <a:off x="6651654" y="6477000"/>
            <a:ext cx="2416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Farivar</a:t>
            </a:r>
            <a:r>
              <a:rPr lang="en-US" sz="1600" dirty="0" smtClean="0">
                <a:solidFill>
                  <a:srgbClr val="0000FF"/>
                </a:solidFill>
              </a:rPr>
              <a:t> &amp; Low TPS 2013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06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340224"/>
            <a:ext cx="9144000" cy="43747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1321713"/>
            <a:ext cx="11644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Times New Roman"/>
                <a:cs typeface="Times New Roman"/>
              </a:rPr>
              <a:t>With PS</a:t>
            </a:r>
            <a:endParaRPr lang="en-US" sz="23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645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321713"/>
            <a:ext cx="11644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Times New Roman"/>
                <a:cs typeface="Times New Roman"/>
              </a:rPr>
              <a:t>With PS</a:t>
            </a:r>
            <a:endParaRPr lang="en-US" sz="23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76200" y="1295400"/>
            <a:ext cx="9220200" cy="4419600"/>
            <a:chOff x="-76200" y="1295400"/>
            <a:chExt cx="9220200" cy="4419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" y="1340224"/>
              <a:ext cx="9144000" cy="437477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419600" y="1295400"/>
              <a:ext cx="47244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4572000" y="1752600"/>
            <a:ext cx="4419600" cy="3886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2600"/>
            <a:ext cx="45927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3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321713"/>
            <a:ext cx="116443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Times New Roman"/>
                <a:cs typeface="Times New Roman"/>
              </a:rPr>
              <a:t>With PS</a:t>
            </a:r>
            <a:endParaRPr lang="en-US" sz="2300" dirty="0"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76200" y="1295400"/>
            <a:ext cx="9220200" cy="4419600"/>
            <a:chOff x="-76200" y="1295400"/>
            <a:chExt cx="9220200" cy="4419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6200" y="1340224"/>
              <a:ext cx="9144000" cy="437477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4419600" y="1295400"/>
              <a:ext cx="47244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4572000" y="1752600"/>
            <a:ext cx="4572000" cy="396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76400"/>
            <a:ext cx="479583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Mathematical preliminaries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Bus injection model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OPF formulation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3 convex relaxations &amp; relationship</a:t>
            </a:r>
          </a:p>
          <a:p>
            <a:pPr lvl="1"/>
            <a:endParaRPr lang="en-US" sz="80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Branch flow model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Exact relaxation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Sufficient conditions</a:t>
            </a:r>
          </a:p>
          <a:p>
            <a:pPr marL="0" indent="0">
              <a:buNone/>
            </a:pPr>
            <a:r>
              <a:rPr lang="en-US" sz="3200" dirty="0" smtClean="0"/>
              <a:t>Multiphase unbalanced networks</a:t>
            </a:r>
            <a:endParaRPr lang="en-US" sz="3200" dirty="0"/>
          </a:p>
          <a:p>
            <a:pPr marL="471439" lvl="1" indent="0">
              <a:buClr>
                <a:srgbClr val="CC0000"/>
              </a:buClr>
              <a:buNone/>
            </a:pP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005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r>
              <a:rPr lang="en-US" dirty="0" smtClean="0"/>
              <a:t>Distribution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954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Mostly radial networks</a:t>
            </a:r>
          </a:p>
          <a:p>
            <a:pPr marL="471439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Multiphase unbalanced</a:t>
            </a:r>
          </a:p>
          <a:p>
            <a:pPr lvl="1"/>
            <a:r>
              <a:rPr lang="en-US" dirty="0" smtClean="0"/>
              <a:t>Lines may not be transposed</a:t>
            </a:r>
          </a:p>
          <a:p>
            <a:pPr lvl="1"/>
            <a:r>
              <a:rPr lang="en-US" dirty="0" smtClean="0"/>
              <a:t>Loads may not be balanced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 smtClean="0"/>
              <a:t>Some references</a:t>
            </a:r>
          </a:p>
          <a:p>
            <a:pPr lvl="1"/>
            <a:r>
              <a:rPr lang="en-US" sz="2000" dirty="0" err="1"/>
              <a:t>Kersting</a:t>
            </a:r>
            <a:r>
              <a:rPr lang="en-US" sz="2000" dirty="0"/>
              <a:t> (</a:t>
            </a:r>
            <a:r>
              <a:rPr lang="en-US" sz="2000" dirty="0" smtClean="0"/>
              <a:t>2002)</a:t>
            </a:r>
          </a:p>
          <a:p>
            <a:pPr lvl="1"/>
            <a:r>
              <a:rPr lang="en-US" sz="2000" dirty="0" err="1" smtClean="0"/>
              <a:t>Shirmohammadi</a:t>
            </a:r>
            <a:r>
              <a:rPr lang="en-US" sz="2000" dirty="0"/>
              <a:t>, </a:t>
            </a:r>
            <a:r>
              <a:rPr lang="en-US" sz="2000" dirty="0" smtClean="0"/>
              <a:t>et al (1988), </a:t>
            </a:r>
            <a:r>
              <a:rPr lang="en-US" sz="2000" dirty="0"/>
              <a:t> </a:t>
            </a:r>
            <a:r>
              <a:rPr lang="en-US" sz="2000" dirty="0" smtClean="0"/>
              <a:t>Chen </a:t>
            </a:r>
            <a:r>
              <a:rPr lang="en-US" sz="2000" dirty="0"/>
              <a:t>et al (1991)</a:t>
            </a:r>
          </a:p>
          <a:p>
            <a:pPr lvl="1"/>
            <a:r>
              <a:rPr lang="en-US" sz="2000" dirty="0" smtClean="0"/>
              <a:t>Lo and Zhang (1993), </a:t>
            </a:r>
            <a:r>
              <a:rPr lang="en-US" sz="2000" dirty="0" err="1"/>
              <a:t>Arboleya</a:t>
            </a:r>
            <a:r>
              <a:rPr lang="en-US" sz="2000" dirty="0"/>
              <a:t> </a:t>
            </a:r>
            <a:r>
              <a:rPr lang="en-US" sz="2000" dirty="0" smtClean="0"/>
              <a:t>et al (2014)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Dall’Anese</a:t>
            </a:r>
            <a:r>
              <a:rPr lang="en-US" sz="2000" dirty="0" smtClean="0">
                <a:solidFill>
                  <a:srgbClr val="0000FF"/>
                </a:solidFill>
              </a:rPr>
              <a:t>, Zhu and </a:t>
            </a:r>
            <a:r>
              <a:rPr lang="en-US" sz="2000" dirty="0" err="1" smtClean="0">
                <a:solidFill>
                  <a:srgbClr val="0000FF"/>
                </a:solidFill>
              </a:rPr>
              <a:t>Giannakis</a:t>
            </a:r>
            <a:r>
              <a:rPr lang="en-US" sz="2000" dirty="0" smtClean="0">
                <a:solidFill>
                  <a:srgbClr val="0000FF"/>
                </a:solidFill>
              </a:rPr>
              <a:t> (2012)</a:t>
            </a:r>
          </a:p>
          <a:p>
            <a:pPr lvl="1"/>
            <a:r>
              <a:rPr lang="en-US" sz="2000" dirty="0" smtClean="0"/>
              <a:t>……</a:t>
            </a:r>
            <a:endParaRPr lang="en-US" sz="2000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719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9600" y="4262735"/>
            <a:ext cx="4802188" cy="2366665"/>
            <a:chOff x="609600" y="4262735"/>
            <a:chExt cx="4802188" cy="2366665"/>
          </a:xfrm>
        </p:grpSpPr>
        <p:sp>
          <p:nvSpPr>
            <p:cNvPr id="13" name="TextBox 12"/>
            <p:cNvSpPr txBox="1"/>
            <p:nvPr/>
          </p:nvSpPr>
          <p:spPr>
            <a:xfrm>
              <a:off x="609600" y="4262735"/>
              <a:ext cx="2974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3-phase </a:t>
              </a:r>
              <a:r>
                <a:rPr lang="en-US" sz="2400" dirty="0" smtClean="0">
                  <a:solidFill>
                    <a:srgbClr val="0000FF"/>
                  </a:solidFill>
                </a:rPr>
                <a:t>un</a:t>
              </a:r>
              <a:r>
                <a:rPr lang="en-US" sz="2400" dirty="0" smtClean="0"/>
                <a:t>balanced</a:t>
              </a:r>
              <a:endParaRPr lang="en-US" sz="2400" dirty="0"/>
            </a:p>
          </p:txBody>
        </p:sp>
        <p:graphicFrame>
          <p:nvGraphicFramePr>
            <p:cNvPr id="14" name="Objec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72208624"/>
                </p:ext>
              </p:extLst>
            </p:nvPr>
          </p:nvGraphicFramePr>
          <p:xfrm>
            <a:off x="609600" y="4721225"/>
            <a:ext cx="4802188" cy="190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370" name="Equation" r:id="rId4" imgW="2082800" imgH="838200" progId="Equation.3">
                    <p:embed/>
                  </p:oleObj>
                </mc:Choice>
                <mc:Fallback>
                  <p:oleObj name="Equation" r:id="rId4" imgW="2082800" imgH="838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4721225"/>
                          <a:ext cx="4802188" cy="1908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8" name="Straight Connector 17"/>
          <p:cNvCxnSpPr/>
          <p:nvPr/>
        </p:nvCxnSpPr>
        <p:spPr bwMode="auto">
          <a:xfrm>
            <a:off x="6553200" y="2971800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6553200" y="3429000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553200" y="3886200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6553200" y="4343400"/>
            <a:ext cx="18288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6111143" y="3124200"/>
            <a:ext cx="44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latin typeface="Times New Roman"/>
                <a:cs typeface="Times New Roman"/>
              </a:rPr>
              <a:t>j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49543" y="3124200"/>
            <a:ext cx="483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Times New Roman"/>
                <a:cs typeface="Times New Roman"/>
              </a:rPr>
              <a:t>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9000" y="251460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39000" y="2971800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56656" y="3500735"/>
            <a:ext cx="42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73939" y="3957935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n</a:t>
            </a:r>
            <a:endParaRPr lang="en-US" sz="2400" i="1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5562600"/>
            <a:ext cx="2648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Assume 3 phases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everywhere.  See paper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for general multiphase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Bus injection model </a:t>
            </a:r>
            <a:r>
              <a:rPr lang="en-US" sz="2400" dirty="0" smtClean="0"/>
              <a:t>(</a:t>
            </a:r>
            <a:r>
              <a:rPr lang="en-US" sz="2400" dirty="0"/>
              <a:t>phase </a:t>
            </a:r>
            <a:r>
              <a:rPr lang="en-US" sz="2400" dirty="0" smtClean="0"/>
              <a:t>frame)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8700" y="1223665"/>
            <a:ext cx="4841500" cy="2408535"/>
            <a:chOff x="568700" y="1223665"/>
            <a:chExt cx="4841500" cy="2408535"/>
          </a:xfrm>
        </p:grpSpPr>
        <p:sp>
          <p:nvSpPr>
            <p:cNvPr id="2" name="TextBox 1"/>
            <p:cNvSpPr txBox="1"/>
            <p:nvPr/>
          </p:nvSpPr>
          <p:spPr>
            <a:xfrm>
              <a:off x="568700" y="1223665"/>
              <a:ext cx="2631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3-phase balanced</a:t>
              </a:r>
              <a:endParaRPr lang="en-US" sz="2400" dirty="0"/>
            </a:p>
          </p:txBody>
        </p:sp>
        <p:graphicFrame>
          <p:nvGraphicFramePr>
            <p:cNvPr id="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72659547"/>
                </p:ext>
              </p:extLst>
            </p:nvPr>
          </p:nvGraphicFramePr>
          <p:xfrm>
            <a:off x="577850" y="1724025"/>
            <a:ext cx="4832350" cy="190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3371" name="Equation" r:id="rId6" imgW="2095500" imgH="838200" progId="Equation.3">
                    <p:embed/>
                  </p:oleObj>
                </mc:Choice>
                <mc:Fallback>
                  <p:oleObj name="Equation" r:id="rId6" imgW="2095500" imgH="838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850" y="1724025"/>
                          <a:ext cx="4832350" cy="1908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Right Triangle 28"/>
            <p:cNvSpPr/>
            <p:nvPr/>
          </p:nvSpPr>
          <p:spPr bwMode="auto">
            <a:xfrm>
              <a:off x="1600200" y="2286000"/>
              <a:ext cx="1295400" cy="1143000"/>
            </a:xfrm>
            <a:prstGeom prst="rtTriangl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ight Triangle 29"/>
            <p:cNvSpPr/>
            <p:nvPr/>
          </p:nvSpPr>
          <p:spPr bwMode="auto">
            <a:xfrm rot="10800000">
              <a:off x="2057400" y="1828800"/>
              <a:ext cx="1295400" cy="1143000"/>
            </a:xfrm>
            <a:prstGeom prst="rtTriangl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505200" y="1295400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(positive sequence)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40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program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14433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807457"/>
              </p:ext>
            </p:extLst>
          </p:nvPr>
        </p:nvGraphicFramePr>
        <p:xfrm>
          <a:off x="2286000" y="1143000"/>
          <a:ext cx="54324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33" name="Equation" r:id="rId4" imgW="6400800" imgH="1244600" progId="Equation.3">
                  <p:embed/>
                </p:oleObj>
              </mc:Choice>
              <mc:Fallback>
                <p:oleObj name="Equation" r:id="rId4" imgW="64008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143000"/>
                        <a:ext cx="54324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106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3058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Bus injection model </a:t>
            </a:r>
            <a:r>
              <a:rPr lang="en-US" sz="2400" dirty="0" smtClean="0"/>
              <a:t>(</a:t>
            </a:r>
            <a:r>
              <a:rPr lang="en-US" sz="2400" dirty="0"/>
              <a:t>phase </a:t>
            </a:r>
            <a:r>
              <a:rPr lang="en-US" sz="2400" dirty="0" smtClean="0"/>
              <a:t>frame)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8700" y="1223665"/>
            <a:ext cx="2631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3-phase balanced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2925211"/>
              </p:ext>
            </p:extLst>
          </p:nvPr>
        </p:nvGraphicFramePr>
        <p:xfrm>
          <a:off x="577850" y="1724025"/>
          <a:ext cx="4832350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432" name="Equation" r:id="rId4" imgW="2095500" imgH="838200" progId="Equation.3">
                  <p:embed/>
                </p:oleObj>
              </mc:Choice>
              <mc:Fallback>
                <p:oleObj name="Equation" r:id="rId4" imgW="20955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" y="1724025"/>
                        <a:ext cx="4832350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994995" y="1219200"/>
            <a:ext cx="2798168" cy="1416050"/>
            <a:chOff x="5994995" y="1219200"/>
            <a:chExt cx="2798168" cy="1416050"/>
          </a:xfrm>
        </p:grpSpPr>
        <p:sp>
          <p:nvSpPr>
            <p:cNvPr id="9" name="TextBox 8"/>
            <p:cNvSpPr txBox="1"/>
            <p:nvPr/>
          </p:nvSpPr>
          <p:spPr>
            <a:xfrm>
              <a:off x="5994995" y="1219200"/>
              <a:ext cx="2768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</a:t>
              </a:r>
              <a:r>
                <a:rPr lang="en-US" sz="2400" dirty="0" smtClean="0"/>
                <a:t>er-phase analysis</a:t>
              </a:r>
              <a:endParaRPr lang="en-US" sz="2400" dirty="0"/>
            </a:p>
          </p:txBody>
        </p:sp>
        <p:graphicFrame>
          <p:nvGraphicFramePr>
            <p:cNvPr id="10" name="Object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495129"/>
                </p:ext>
              </p:extLst>
            </p:nvPr>
          </p:nvGraphicFramePr>
          <p:xfrm>
            <a:off x="6096000" y="1968500"/>
            <a:ext cx="2697163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433" name="Equation" r:id="rId6" imgW="1168400" imgH="292100" progId="Equation.3">
                    <p:embed/>
                  </p:oleObj>
                </mc:Choice>
                <mc:Fallback>
                  <p:oleObj name="Equation" r:id="rId6" imgW="1168400" imgH="292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0" y="1968500"/>
                          <a:ext cx="2697163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Box 12"/>
          <p:cNvSpPr txBox="1"/>
          <p:nvPr/>
        </p:nvSpPr>
        <p:spPr>
          <a:xfrm>
            <a:off x="609600" y="4262735"/>
            <a:ext cx="2974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3-phase unbalanced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529827"/>
              </p:ext>
            </p:extLst>
          </p:nvPr>
        </p:nvGraphicFramePr>
        <p:xfrm>
          <a:off x="609600" y="4721225"/>
          <a:ext cx="4802188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4434" name="Equation" r:id="rId8" imgW="2082800" imgH="838200" progId="Equation.3">
                  <p:embed/>
                </p:oleObj>
              </mc:Choice>
              <mc:Fallback>
                <p:oleObj name="Equation" r:id="rId8" imgW="20828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721225"/>
                        <a:ext cx="4802188" cy="190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116257" y="4267200"/>
            <a:ext cx="2494343" cy="2052935"/>
            <a:chOff x="6116257" y="4267200"/>
            <a:chExt cx="2494343" cy="2052935"/>
          </a:xfrm>
        </p:grpSpPr>
        <p:sp>
          <p:nvSpPr>
            <p:cNvPr id="11" name="TextBox 10"/>
            <p:cNvSpPr txBox="1"/>
            <p:nvPr/>
          </p:nvSpPr>
          <p:spPr>
            <a:xfrm>
              <a:off x="6116257" y="4267200"/>
              <a:ext cx="24943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3</a:t>
              </a:r>
              <a:r>
                <a:rPr lang="en-US" sz="2400" dirty="0" smtClean="0"/>
                <a:t>-phase analysis</a:t>
              </a:r>
              <a:endParaRPr lang="en-US" sz="2400" dirty="0"/>
            </a:p>
          </p:txBody>
        </p:sp>
        <p:graphicFrame>
          <p:nvGraphicFramePr>
            <p:cNvPr id="12" name="Object 1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4087031"/>
                </p:ext>
              </p:extLst>
            </p:nvPr>
          </p:nvGraphicFramePr>
          <p:xfrm>
            <a:off x="6172200" y="4953000"/>
            <a:ext cx="2376488" cy="608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4435" name="Equation" r:id="rId10" imgW="1028700" imgH="266700" progId="Equation.3">
                    <p:embed/>
                  </p:oleObj>
                </mc:Choice>
                <mc:Fallback>
                  <p:oleObj name="Equation" r:id="rId10" imgW="1028700" imgH="266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2200" y="4953000"/>
                          <a:ext cx="2376488" cy="608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TextBox 2"/>
            <p:cNvSpPr txBox="1"/>
            <p:nvPr/>
          </p:nvSpPr>
          <p:spPr>
            <a:xfrm>
              <a:off x="6553200" y="5950803"/>
              <a:ext cx="1249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3x3 matrix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V="1">
              <a:off x="7086600" y="5569803"/>
              <a:ext cx="0" cy="381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" name="Right Triangle 3"/>
          <p:cNvSpPr/>
          <p:nvPr/>
        </p:nvSpPr>
        <p:spPr bwMode="auto">
          <a:xfrm>
            <a:off x="1600200" y="2286000"/>
            <a:ext cx="1295400" cy="1143000"/>
          </a:xfrm>
          <a:prstGeom prst="rtTriangle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Triangle 15"/>
          <p:cNvSpPr/>
          <p:nvPr/>
        </p:nvSpPr>
        <p:spPr bwMode="auto">
          <a:xfrm rot="10800000">
            <a:off x="2057400" y="1828800"/>
            <a:ext cx="1295400" cy="1143000"/>
          </a:xfrm>
          <a:prstGeom prst="rtTriangle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5200" y="1295400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(positive sequence)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729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Admittance matrix </a:t>
            </a:r>
          </a:p>
        </p:txBody>
      </p:sp>
      <p:graphicFrame>
        <p:nvGraphicFramePr>
          <p:cNvPr id="19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599027"/>
              </p:ext>
            </p:extLst>
          </p:nvPr>
        </p:nvGraphicFramePr>
        <p:xfrm>
          <a:off x="4800600" y="2066925"/>
          <a:ext cx="3871913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437" name="Equation" r:id="rId4" imgW="1676400" imgH="698500" progId="Equation.3">
                  <p:embed/>
                </p:oleObj>
              </mc:Choice>
              <mc:Fallback>
                <p:oleObj name="Equation" r:id="rId4" imgW="1676400" imgH="698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66925"/>
                        <a:ext cx="3871913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914400" y="1295400"/>
            <a:ext cx="2971800" cy="2743200"/>
            <a:chOff x="838200" y="1524000"/>
            <a:chExt cx="2971800" cy="2743200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1752600"/>
              <a:ext cx="3344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1</a:t>
              </a:r>
              <a:endParaRPr lang="en-US" sz="20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43200" y="1686580"/>
              <a:ext cx="365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4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2</a:t>
              </a:r>
              <a:endParaRPr lang="en-US" sz="24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52600" y="3486090"/>
              <a:ext cx="381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3</a:t>
              </a:r>
              <a:endParaRPr lang="en-US" sz="20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1172659" y="2100729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553659" y="1524000"/>
              <a:ext cx="0" cy="5334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048000" y="2100729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429000" y="1524000"/>
              <a:ext cx="0" cy="53340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524000" y="2133600"/>
              <a:ext cx="762000" cy="152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667000" y="2133600"/>
              <a:ext cx="762000" cy="1447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87059" y="36576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2837413"/>
                </p:ext>
              </p:extLst>
            </p:nvPr>
          </p:nvGraphicFramePr>
          <p:xfrm>
            <a:off x="1419225" y="2679700"/>
            <a:ext cx="454025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5438" name="Equation" r:id="rId6" imgW="203200" imgH="215900" progId="Equation.3">
                    <p:embed/>
                  </p:oleObj>
                </mc:Choice>
                <mc:Fallback>
                  <p:oleObj name="Equation" r:id="rId6" imgW="2032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419225" y="2679700"/>
                          <a:ext cx="454025" cy="482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3" name="Straight Connector 52"/>
            <p:cNvCxnSpPr/>
            <p:nvPr/>
          </p:nvCxnSpPr>
          <p:spPr>
            <a:xfrm flipV="1">
              <a:off x="2468059" y="3733800"/>
              <a:ext cx="0" cy="53340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724400" y="1524000"/>
            <a:ext cx="1410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per-phase:</a:t>
            </a:r>
            <a:endParaRPr lang="en-US" sz="2000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416328"/>
              </p:ext>
            </p:extLst>
          </p:nvPr>
        </p:nvGraphicFramePr>
        <p:xfrm>
          <a:off x="3581400" y="4800600"/>
          <a:ext cx="10096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439" name="Equation" r:id="rId8" imgW="1231900" imgH="368300" progId="Equation.3">
                  <p:embed/>
                </p:oleObj>
              </mc:Choice>
              <mc:Fallback>
                <p:oleObj name="Equation" r:id="rId8" imgW="12319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800600"/>
                        <a:ext cx="100965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429000" y="5791200"/>
            <a:ext cx="1549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 </a:t>
            </a:r>
            <a:r>
              <a:rPr lang="en-US" dirty="0" smtClean="0">
                <a:solidFill>
                  <a:srgbClr val="0000FF"/>
                </a:solidFill>
              </a:rPr>
              <a:t>x </a:t>
            </a:r>
            <a:r>
              <a:rPr lang="en-US" sz="20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  matrix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4191000" y="5410200"/>
            <a:ext cx="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504946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Admittance </a:t>
            </a:r>
            <a:r>
              <a:rPr lang="en-US" sz="3600" dirty="0"/>
              <a:t>matrix </a:t>
            </a:r>
            <a:r>
              <a:rPr lang="en-US" sz="2400" dirty="0"/>
              <a:t>(phase </a:t>
            </a:r>
            <a:r>
              <a:rPr lang="en-US" sz="2400" dirty="0" smtClean="0"/>
              <a:t>frame)</a:t>
            </a:r>
            <a:endParaRPr lang="en-US" sz="3600" dirty="0" smtClean="0"/>
          </a:p>
        </p:txBody>
      </p:sp>
      <p:graphicFrame>
        <p:nvGraphicFramePr>
          <p:cNvPr id="62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6792686"/>
              </p:ext>
            </p:extLst>
          </p:nvPr>
        </p:nvGraphicFramePr>
        <p:xfrm>
          <a:off x="1295400" y="1363663"/>
          <a:ext cx="6775450" cy="526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442" name="Equation" r:id="rId4" imgW="2933700" imgH="2311400" progId="Equation.3">
                  <p:embed/>
                </p:oleObj>
              </mc:Choice>
              <mc:Fallback>
                <p:oleObj name="Equation" r:id="rId4" imgW="2933700" imgH="2311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363663"/>
                        <a:ext cx="6775450" cy="526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228600" y="1828800"/>
            <a:ext cx="1182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3-phase: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52600" y="5486400"/>
            <a:ext cx="64008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8249310"/>
              </p:ext>
            </p:extLst>
          </p:nvPr>
        </p:nvGraphicFramePr>
        <p:xfrm>
          <a:off x="3200400" y="6019800"/>
          <a:ext cx="100965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443" name="Equation" r:id="rId6" imgW="1231900" imgH="368300" progId="Equation.3">
                  <p:embed/>
                </p:oleObj>
              </mc:Choice>
              <mc:Fallback>
                <p:oleObj name="Equation" r:id="rId6" imgW="12319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6019800"/>
                        <a:ext cx="100965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0" y="6400800"/>
            <a:ext cx="1806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3N </a:t>
            </a:r>
            <a:r>
              <a:rPr lang="en-US" dirty="0" smtClean="0">
                <a:solidFill>
                  <a:srgbClr val="0000FF"/>
                </a:solidFill>
              </a:rPr>
              <a:t>x 3</a:t>
            </a:r>
            <a:r>
              <a:rPr lang="en-US" sz="20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0000FF"/>
                </a:solidFill>
              </a:rPr>
              <a:t>  matrix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3886200" y="6400800"/>
            <a:ext cx="609600" cy="228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673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Single-phase equivalent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" y="1287959"/>
            <a:ext cx="7696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Single-phase equivalent is a </a:t>
            </a:r>
            <a:r>
              <a:rPr lang="en-US" sz="2400" dirty="0" err="1" smtClean="0">
                <a:solidFill>
                  <a:srgbClr val="0000FF"/>
                </a:solidFill>
              </a:rPr>
              <a:t>chordal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/>
              <a:t>graph for </a:t>
            </a:r>
            <a:r>
              <a:rPr lang="en-US" sz="2400" dirty="0" smtClean="0">
                <a:solidFill>
                  <a:srgbClr val="0000FF"/>
                </a:solidFill>
              </a:rPr>
              <a:t>radial</a:t>
            </a:r>
            <a:r>
              <a:rPr lang="en-US" sz="2400" dirty="0" smtClean="0"/>
              <a:t> networks 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with a </a:t>
            </a:r>
            <a:r>
              <a:rPr lang="en-US" sz="2000" dirty="0" smtClean="0">
                <a:solidFill>
                  <a:srgbClr val="0000FF"/>
                </a:solidFill>
              </a:rPr>
              <a:t>maximal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clique</a:t>
            </a:r>
            <a:r>
              <a:rPr lang="en-US" sz="2000" dirty="0" smtClean="0"/>
              <a:t> for each line (</a:t>
            </a:r>
            <a:r>
              <a:rPr lang="en-US" sz="2000" dirty="0" err="1" smtClean="0"/>
              <a:t>j,k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124200" y="6477000"/>
            <a:ext cx="2248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>
                <a:solidFill>
                  <a:srgbClr val="0000FF"/>
                </a:solidFill>
              </a:rPr>
              <a:t>T. H. Chen et al (1991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92318"/>
            <a:ext cx="5562600" cy="37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1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r>
              <a:rPr lang="en-US" dirty="0" smtClean="0"/>
              <a:t>BIM: OPF and relaxations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95400"/>
            <a:ext cx="82296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OPF: reduced to </a:t>
            </a:r>
            <a:r>
              <a:rPr lang="en-US" dirty="0" smtClean="0">
                <a:solidFill>
                  <a:srgbClr val="0000FF"/>
                </a:solidFill>
              </a:rPr>
              <a:t>single-phase </a:t>
            </a:r>
            <a:r>
              <a:rPr lang="en-US" dirty="0" smtClean="0"/>
              <a:t>case</a:t>
            </a:r>
          </a:p>
          <a:p>
            <a:pPr lvl="1"/>
            <a:r>
              <a:rPr lang="en-US" dirty="0" smtClean="0"/>
              <a:t>Each node is indexed by (bus, phase)</a:t>
            </a:r>
          </a:p>
          <a:p>
            <a:pPr marL="471439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Standard SDP relaxation applies </a:t>
            </a:r>
          </a:p>
          <a:p>
            <a:pPr lvl="1"/>
            <a:r>
              <a:rPr lang="en-US" dirty="0" err="1"/>
              <a:t>Dall’Anese</a:t>
            </a:r>
            <a:r>
              <a:rPr lang="en-US" dirty="0"/>
              <a:t>, Zhu and </a:t>
            </a:r>
            <a:r>
              <a:rPr lang="en-US" dirty="0" err="1"/>
              <a:t>Giannakis</a:t>
            </a:r>
            <a:r>
              <a:rPr lang="en-US" dirty="0"/>
              <a:t> </a:t>
            </a:r>
            <a:r>
              <a:rPr lang="en-US" dirty="0" smtClean="0"/>
              <a:t>(TSG 2012)</a:t>
            </a:r>
          </a:p>
          <a:p>
            <a:pPr lvl="1"/>
            <a:r>
              <a:rPr lang="en-US" dirty="0" smtClean="0"/>
              <a:t>Distribute OPF into areas (maximal cliques) in </a:t>
            </a:r>
            <a:r>
              <a:rPr lang="en-US" dirty="0" err="1" smtClean="0"/>
              <a:t>chordal</a:t>
            </a:r>
            <a:r>
              <a:rPr lang="en-US" dirty="0" smtClean="0"/>
              <a:t> extension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Chordal</a:t>
            </a:r>
            <a:r>
              <a:rPr lang="en-US" dirty="0" smtClean="0"/>
              <a:t> relaxation applies</a:t>
            </a:r>
          </a:p>
          <a:p>
            <a:pPr lvl="1"/>
            <a:r>
              <a:rPr lang="en-US" dirty="0" smtClean="0"/>
              <a:t>Simpler </a:t>
            </a:r>
            <a:r>
              <a:rPr lang="en-US" dirty="0"/>
              <a:t>for large sparse networks</a:t>
            </a:r>
          </a:p>
          <a:p>
            <a:pPr lvl="1"/>
            <a:r>
              <a:rPr lang="en-US" dirty="0" err="1" smtClean="0"/>
              <a:t>Gan</a:t>
            </a:r>
            <a:r>
              <a:rPr lang="en-US" dirty="0" smtClean="0"/>
              <a:t> and L (PSCC 2014)</a:t>
            </a:r>
          </a:p>
        </p:txBody>
      </p:sp>
    </p:spTree>
    <p:extLst>
      <p:ext uri="{BB962C8B-B14F-4D97-AF65-F5344CB8AC3E}">
        <p14:creationId xmlns:p14="http://schemas.microsoft.com/office/powerpoint/2010/main" val="406468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r>
              <a:rPr lang="en-US" dirty="0" smtClean="0"/>
              <a:t>BFM for radial: advantages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95400"/>
            <a:ext cx="8229600" cy="4267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SOCP relaxation</a:t>
            </a:r>
          </a:p>
          <a:p>
            <a:pPr lvl="1"/>
            <a:r>
              <a:rPr lang="en-US" dirty="0" smtClean="0"/>
              <a:t>Much more scalable than SDP</a:t>
            </a:r>
          </a:p>
          <a:p>
            <a:pPr marL="471439" lvl="1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 smtClean="0"/>
              <a:t>Linearized model</a:t>
            </a:r>
          </a:p>
          <a:p>
            <a:pPr lvl="1"/>
            <a:r>
              <a:rPr lang="en-US" dirty="0" err="1" smtClean="0"/>
              <a:t>Baran</a:t>
            </a:r>
            <a:r>
              <a:rPr lang="en-US" dirty="0" smtClean="0"/>
              <a:t> and Wu (TPD 1989)</a:t>
            </a:r>
          </a:p>
          <a:p>
            <a:pPr lvl="1"/>
            <a:r>
              <a:rPr lang="en-US" dirty="0" smtClean="0"/>
              <a:t>More suitable for </a:t>
            </a:r>
            <a:r>
              <a:rPr lang="en-US" dirty="0" smtClean="0">
                <a:solidFill>
                  <a:srgbClr val="0000FF"/>
                </a:solidFill>
              </a:rPr>
              <a:t>distribution</a:t>
            </a:r>
            <a:r>
              <a:rPr lang="en-US" dirty="0" smtClean="0"/>
              <a:t> systems</a:t>
            </a:r>
          </a:p>
          <a:p>
            <a:pPr lvl="2"/>
            <a:r>
              <a:rPr lang="en-US" dirty="0" smtClean="0"/>
              <a:t>nonzero </a:t>
            </a:r>
            <a:r>
              <a:rPr lang="en-US" sz="2400" i="1" dirty="0">
                <a:latin typeface="Times New Roman"/>
                <a:cs typeface="Times New Roman"/>
              </a:rPr>
              <a:t>R</a:t>
            </a:r>
            <a:r>
              <a:rPr lang="en-US" dirty="0" smtClean="0"/>
              <a:t>, variable </a:t>
            </a:r>
            <a:r>
              <a:rPr lang="en-US" sz="2400" i="1" dirty="0">
                <a:latin typeface="Times New Roman"/>
                <a:cs typeface="Times New Roman"/>
              </a:rPr>
              <a:t>V</a:t>
            </a:r>
            <a:r>
              <a:rPr lang="en-US" dirty="0" smtClean="0"/>
              <a:t>, includes </a:t>
            </a:r>
            <a:r>
              <a:rPr lang="en-US" sz="2400" i="1" dirty="0" smtClean="0">
                <a:latin typeface="Times New Roman"/>
                <a:cs typeface="Times New Roman"/>
              </a:rPr>
              <a:t>Q </a:t>
            </a:r>
            <a:r>
              <a:rPr lang="en-US" dirty="0" smtClean="0"/>
              <a:t>(unlike DC)</a:t>
            </a:r>
            <a:endParaRPr lang="en-US" i="1" dirty="0">
              <a:latin typeface="Times New Roman"/>
              <a:cs typeface="Times New Roman"/>
            </a:endParaRPr>
          </a:p>
          <a:p>
            <a:pPr lvl="2"/>
            <a:r>
              <a:rPr lang="en-US" dirty="0" smtClean="0"/>
              <a:t>explicit solution given power injections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endParaRPr lang="en-US" sz="900" dirty="0" smtClean="0"/>
          </a:p>
          <a:p>
            <a:pPr marL="0" indent="0">
              <a:buNone/>
            </a:pPr>
            <a:r>
              <a:rPr lang="en-US" dirty="0" smtClean="0"/>
              <a:t>Much more stable numerically than BIM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5867400"/>
            <a:ext cx="6397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ALL extend to multiphase unbalanced case !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00800" y="6400800"/>
            <a:ext cx="259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and Low, PSCC 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6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692876"/>
              </p:ext>
            </p:extLst>
          </p:nvPr>
        </p:nvGraphicFramePr>
        <p:xfrm>
          <a:off x="381000" y="20574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66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0574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5334000" y="1143000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Multiphase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800" y="1143000"/>
            <a:ext cx="196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Single phase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427565"/>
              </p:ext>
            </p:extLst>
          </p:nvPr>
        </p:nvGraphicFramePr>
        <p:xfrm>
          <a:off x="381000" y="40481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67" name="Equation" r:id="rId6" imgW="5016500" imgH="1143000" progId="Equation.3">
                  <p:embed/>
                </p:oleObj>
              </mc:Choice>
              <mc:Fallback>
                <p:oleObj name="Equation" r:id="rId6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40481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384572"/>
              </p:ext>
            </p:extLst>
          </p:nvPr>
        </p:nvGraphicFramePr>
        <p:xfrm>
          <a:off x="381000" y="3048000"/>
          <a:ext cx="129039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68" name="Equation" r:id="rId8" imgW="1549400" imgH="635000" progId="Equation.3">
                  <p:embed/>
                </p:oleObj>
              </mc:Choice>
              <mc:Fallback>
                <p:oleObj name="Equation" r:id="rId8" imgW="15494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00" y="3048000"/>
                        <a:ext cx="1290390" cy="52863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BFM for radial</a:t>
            </a:r>
            <a:endParaRPr lang="en-US" sz="32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334000" y="1359932"/>
            <a:ext cx="3149627" cy="2216705"/>
            <a:chOff x="5334000" y="1359932"/>
            <a:chExt cx="3149627" cy="2216705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1780511"/>
                </p:ext>
              </p:extLst>
            </p:nvPr>
          </p:nvGraphicFramePr>
          <p:xfrm>
            <a:off x="5334000" y="3048000"/>
            <a:ext cx="1290390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8569" name="Equation" r:id="rId10" imgW="1549400" imgH="635000" progId="Equation.3">
                    <p:embed/>
                  </p:oleObj>
                </mc:Choice>
                <mc:Fallback>
                  <p:oleObj name="Equation" r:id="rId10" imgW="1549400" imgH="635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334000" y="3048000"/>
                          <a:ext cx="1290390" cy="528637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0" name="Straight Arrow Connector 19"/>
            <p:cNvCxnSpPr>
              <a:stCxn id="4" idx="2"/>
            </p:cNvCxnSpPr>
            <p:nvPr/>
          </p:nvCxnSpPr>
          <p:spPr bwMode="auto">
            <a:xfrm flipH="1">
              <a:off x="6781800" y="1359932"/>
              <a:ext cx="1701827" cy="17642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844594"/>
              </p:ext>
            </p:extLst>
          </p:nvPr>
        </p:nvGraphicFramePr>
        <p:xfrm>
          <a:off x="3581400" y="5181600"/>
          <a:ext cx="5500687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70" name="Equation" r:id="rId11" imgW="6946900" imgH="1041400" progId="Equation.3">
                  <p:embed/>
                </p:oleObj>
              </mc:Choice>
              <mc:Fallback>
                <p:oleObj name="Equation" r:id="rId11" imgW="6946900" imgH="1041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1400" y="5181600"/>
                        <a:ext cx="5500687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955515" y="618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63159" y="990600"/>
            <a:ext cx="80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scalar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2362200" y="1371600"/>
            <a:ext cx="10668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3733800" y="990600"/>
            <a:ext cx="5374494" cy="1542782"/>
            <a:chOff x="3733800" y="990600"/>
            <a:chExt cx="5374494" cy="154278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178402"/>
                </p:ext>
              </p:extLst>
            </p:nvPr>
          </p:nvGraphicFramePr>
          <p:xfrm>
            <a:off x="5410200" y="2057400"/>
            <a:ext cx="1903413" cy="475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8571" name="Equation" r:id="rId13" imgW="2286000" imgH="571500" progId="Equation.3">
                    <p:embed/>
                  </p:oleObj>
                </mc:Choice>
                <mc:Fallback>
                  <p:oleObj name="Equation" r:id="rId13" imgW="22860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10200" y="2057400"/>
                          <a:ext cx="1903413" cy="4759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858959" y="990600"/>
              <a:ext cx="1249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3x3 matrix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H="1">
              <a:off x="6858000" y="1371600"/>
              <a:ext cx="1066800" cy="762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733800" y="2057400"/>
              <a:ext cx="82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vector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 bwMode="auto">
            <a:xfrm>
              <a:off x="4648200" y="2286000"/>
              <a:ext cx="5334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0528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SOCP relaxation: single phase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872550"/>
              </p:ext>
            </p:extLst>
          </p:nvPr>
        </p:nvGraphicFramePr>
        <p:xfrm>
          <a:off x="1767958" y="2133600"/>
          <a:ext cx="478524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533" name="Equation" r:id="rId4" imgW="5130800" imgH="2946400" progId="Equation.3">
                  <p:embed/>
                </p:oleObj>
              </mc:Choice>
              <mc:Fallback>
                <p:oleObj name="Equation" r:id="rId4" imgW="5130800" imgH="294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7958" y="2133600"/>
                        <a:ext cx="4785242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260406" y="5791200"/>
            <a:ext cx="26549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Baran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and Wu 1989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f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or 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radial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networks</a:t>
            </a:r>
            <a:endParaRPr lang="en-US" sz="2400" dirty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7417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power flow solutions:                        satisfy</a:t>
            </a:r>
            <a:endParaRPr lang="en-US" sz="30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964886"/>
              </p:ext>
            </p:extLst>
          </p:nvPr>
        </p:nvGraphicFramePr>
        <p:xfrm>
          <a:off x="4335463" y="1357313"/>
          <a:ext cx="21478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534" name="Equation" r:id="rId6" imgW="2400300" imgH="609600" progId="Equation.3">
                  <p:embed/>
                </p:oleObj>
              </mc:Choice>
              <mc:Fallback>
                <p:oleObj name="Equation" r:id="rId6" imgW="24003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5463" y="1357313"/>
                        <a:ext cx="2147887" cy="54768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707318"/>
              </p:ext>
            </p:extLst>
          </p:nvPr>
        </p:nvGraphicFramePr>
        <p:xfrm>
          <a:off x="7600702" y="4648200"/>
          <a:ext cx="116229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535" name="Equation" r:id="rId8" imgW="584200" imgH="584200" progId="Equation.3">
                  <p:embed/>
                </p:oleObj>
              </mc:Choice>
              <mc:Fallback>
                <p:oleObj name="Equation" r:id="rId8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00702" y="4648200"/>
                        <a:ext cx="1162298" cy="1066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828800" y="5029200"/>
            <a:ext cx="2579953" cy="1356956"/>
            <a:chOff x="2280338" y="5410200"/>
            <a:chExt cx="2579953" cy="1356956"/>
          </a:xfrm>
        </p:grpSpPr>
        <p:sp>
          <p:nvSpPr>
            <p:cNvPr id="10" name="TextBox 9"/>
            <p:cNvSpPr txBox="1"/>
            <p:nvPr/>
          </p:nvSpPr>
          <p:spPr>
            <a:xfrm>
              <a:off x="2280338" y="6182380"/>
              <a:ext cx="2579953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solidFill>
                    <a:srgbClr val="FF0000"/>
                  </a:solidFill>
                </a:rPr>
                <a:t>nonconvexity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3429000" y="54102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6858000" y="2209800"/>
            <a:ext cx="1731164" cy="1676400"/>
            <a:chOff x="6858000" y="2209800"/>
            <a:chExt cx="1731164" cy="1676400"/>
          </a:xfrm>
        </p:grpSpPr>
        <p:sp>
          <p:nvSpPr>
            <p:cNvPr id="12" name="TextBox 11"/>
            <p:cNvSpPr txBox="1"/>
            <p:nvPr/>
          </p:nvSpPr>
          <p:spPr>
            <a:xfrm>
              <a:off x="7391400" y="2691824"/>
              <a:ext cx="1197764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linear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" name="Right Brace 3"/>
            <p:cNvSpPr/>
            <p:nvPr/>
          </p:nvSpPr>
          <p:spPr bwMode="auto">
            <a:xfrm>
              <a:off x="6858000" y="2209800"/>
              <a:ext cx="457200" cy="1676400"/>
            </a:xfrm>
            <a:prstGeom prst="rightBrac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02858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124684"/>
              </p:ext>
            </p:extLst>
          </p:nvPr>
        </p:nvGraphicFramePr>
        <p:xfrm>
          <a:off x="1767958" y="2133600"/>
          <a:ext cx="478524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557" name="Equation" r:id="rId4" imgW="5130800" imgH="2946400" progId="Equation.3">
                  <p:embed/>
                </p:oleObj>
              </mc:Choice>
              <mc:Fallback>
                <p:oleObj name="Equation" r:id="rId4" imgW="5130800" imgH="294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7958" y="2133600"/>
                        <a:ext cx="4785242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563224" y="5862935"/>
            <a:ext cx="235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Farivar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</a:rPr>
              <a:t> et al 2011</a:t>
            </a:r>
            <a:endParaRPr lang="en-US" sz="2400" dirty="0">
              <a:solidFill>
                <a:srgbClr val="1F497D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95400"/>
            <a:ext cx="7417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power flow solutions:                        satisfy</a:t>
            </a:r>
            <a:endParaRPr lang="en-US" sz="30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501664"/>
              </p:ext>
            </p:extLst>
          </p:nvPr>
        </p:nvGraphicFramePr>
        <p:xfrm>
          <a:off x="4335463" y="1357313"/>
          <a:ext cx="21478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558" name="Equation" r:id="rId6" imgW="2400300" imgH="609600" progId="Equation.3">
                  <p:embed/>
                </p:oleObj>
              </mc:Choice>
              <mc:Fallback>
                <p:oleObj name="Equation" r:id="rId6" imgW="24003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35463" y="1357313"/>
                        <a:ext cx="2147887" cy="54768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225545"/>
              </p:ext>
            </p:extLst>
          </p:nvPr>
        </p:nvGraphicFramePr>
        <p:xfrm>
          <a:off x="7600702" y="4648200"/>
          <a:ext cx="116229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0559" name="Equation" r:id="rId8" imgW="584200" imgH="584200" progId="Equation.3">
                  <p:embed/>
                </p:oleObj>
              </mc:Choice>
              <mc:Fallback>
                <p:oleObj name="Equation" r:id="rId8" imgW="5842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00702" y="4648200"/>
                        <a:ext cx="1162298" cy="10668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57150" cmpd="sng"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524000" y="5029200"/>
            <a:ext cx="3606476" cy="1356956"/>
            <a:chOff x="1975538" y="5410200"/>
            <a:chExt cx="3606476" cy="1356956"/>
          </a:xfrm>
        </p:grpSpPr>
        <p:sp>
          <p:nvSpPr>
            <p:cNvPr id="10" name="TextBox 9"/>
            <p:cNvSpPr txBox="1"/>
            <p:nvPr/>
          </p:nvSpPr>
          <p:spPr>
            <a:xfrm>
              <a:off x="1975538" y="6182380"/>
              <a:ext cx="3606476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second-order cone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3429000" y="54102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6858000" y="2209800"/>
            <a:ext cx="1731164" cy="1676400"/>
            <a:chOff x="6858000" y="2209800"/>
            <a:chExt cx="1731164" cy="1676400"/>
          </a:xfrm>
        </p:grpSpPr>
        <p:sp>
          <p:nvSpPr>
            <p:cNvPr id="12" name="TextBox 11"/>
            <p:cNvSpPr txBox="1"/>
            <p:nvPr/>
          </p:nvSpPr>
          <p:spPr>
            <a:xfrm>
              <a:off x="7391400" y="2691824"/>
              <a:ext cx="1197764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linear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4" name="Right Brace 3"/>
            <p:cNvSpPr/>
            <p:nvPr/>
          </p:nvSpPr>
          <p:spPr bwMode="auto">
            <a:xfrm>
              <a:off x="6858000" y="2209800"/>
              <a:ext cx="457200" cy="1676400"/>
            </a:xfrm>
            <a:prstGeom prst="rightBrac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SOCP relaxation: single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21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508546" y="4267200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Multiphase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03200" y="1219200"/>
            <a:ext cx="196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Single phase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SOCP relaxation: multiphase</a:t>
            </a:r>
            <a:endParaRPr lang="en-US" sz="3200" dirty="0" smtClean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777323"/>
              </p:ext>
            </p:extLst>
          </p:nvPr>
        </p:nvGraphicFramePr>
        <p:xfrm>
          <a:off x="3590925" y="4868565"/>
          <a:ext cx="5248275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562" name="Equation" r:id="rId4" imgW="6629400" imgH="1943100" progId="Equation.3">
                  <p:embed/>
                </p:oleObj>
              </mc:Choice>
              <mc:Fallback>
                <p:oleObj name="Equation" r:id="rId4" imgW="6629400" imgH="194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0925" y="4868565"/>
                        <a:ext cx="5248275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955515" y="618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89447"/>
              </p:ext>
            </p:extLst>
          </p:nvPr>
        </p:nvGraphicFramePr>
        <p:xfrm>
          <a:off x="358775" y="1833563"/>
          <a:ext cx="4975225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1563" name="Equation" r:id="rId6" imgW="5334000" imgH="2006600" progId="Equation.3">
                  <p:embed/>
                </p:oleObj>
              </mc:Choice>
              <mc:Fallback>
                <p:oleObj name="Equation" r:id="rId6" imgW="5334000" imgH="200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775" y="1833563"/>
                        <a:ext cx="4975225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71600" y="5943600"/>
            <a:ext cx="12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3x3 matrix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2590800" y="6172200"/>
            <a:ext cx="838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93177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program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14433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2510135"/>
            <a:ext cx="181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Lagrangian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633718"/>
              </p:ext>
            </p:extLst>
          </p:nvPr>
        </p:nvGraphicFramePr>
        <p:xfrm>
          <a:off x="2286000" y="1143000"/>
          <a:ext cx="54324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494" name="Equation" r:id="rId4" imgW="6400800" imgH="1244600" progId="Equation.3">
                  <p:embed/>
                </p:oleObj>
              </mc:Choice>
              <mc:Fallback>
                <p:oleObj name="Equation" r:id="rId4" imgW="64008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143000"/>
                        <a:ext cx="54324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935691"/>
              </p:ext>
            </p:extLst>
          </p:nvPr>
        </p:nvGraphicFramePr>
        <p:xfrm>
          <a:off x="1573213" y="2830513"/>
          <a:ext cx="6542087" cy="227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495" name="Equation" r:id="rId6" imgW="7708900" imgH="2743200" progId="Equation.3">
                  <p:embed/>
                </p:oleObj>
              </mc:Choice>
              <mc:Fallback>
                <p:oleObj name="Equation" r:id="rId6" imgW="7708900" imgH="274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213" y="2830513"/>
                        <a:ext cx="6542087" cy="227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800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646737" y="1219200"/>
            <a:ext cx="167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Multiphase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01237" y="1219200"/>
            <a:ext cx="196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Single phase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SOCP relaxation: multiphase</a:t>
            </a:r>
            <a:endParaRPr lang="en-US" sz="3200" dirty="0" smtClean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739013"/>
              </p:ext>
            </p:extLst>
          </p:nvPr>
        </p:nvGraphicFramePr>
        <p:xfrm>
          <a:off x="5799137" y="1905000"/>
          <a:ext cx="1668463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643" name="Equation" r:id="rId4" imgW="2108200" imgH="1447800" progId="Equation.3">
                  <p:embed/>
                </p:oleObj>
              </mc:Choice>
              <mc:Fallback>
                <p:oleObj name="Equation" r:id="rId4" imgW="21082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99137" y="1905000"/>
                        <a:ext cx="1668463" cy="114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955515" y="618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009272"/>
              </p:ext>
            </p:extLst>
          </p:nvPr>
        </p:nvGraphicFramePr>
        <p:xfrm>
          <a:off x="1574237" y="2062162"/>
          <a:ext cx="2001837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644" name="Equation" r:id="rId6" imgW="2146300" imgH="774700" progId="Equation.3">
                  <p:embed/>
                </p:oleObj>
              </mc:Choice>
              <mc:Fallback>
                <p:oleObj name="Equation" r:id="rId6" imgW="21463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4237" y="2062162"/>
                        <a:ext cx="2001837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3805535"/>
            <a:ext cx="1005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exact: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32997"/>
              </p:ext>
            </p:extLst>
          </p:nvPr>
        </p:nvGraphicFramePr>
        <p:xfrm>
          <a:off x="1511300" y="3657600"/>
          <a:ext cx="2001837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645" name="Equation" r:id="rId8" imgW="2146300" imgH="774700" progId="Equation.3">
                  <p:embed/>
                </p:oleObj>
              </mc:Choice>
              <mc:Fallback>
                <p:oleObj name="Equation" r:id="rId8" imgW="21463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1300" y="3657600"/>
                        <a:ext cx="2001837" cy="681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533318"/>
              </p:ext>
            </p:extLst>
          </p:nvPr>
        </p:nvGraphicFramePr>
        <p:xfrm>
          <a:off x="5176837" y="3503612"/>
          <a:ext cx="2290763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2646" name="Equation" r:id="rId10" imgW="2895600" imgH="1447800" progId="Equation.3">
                  <p:embed/>
                </p:oleObj>
              </mc:Choice>
              <mc:Fallback>
                <p:oleObj name="Equation" r:id="rId10" imgW="28956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76837" y="3503612"/>
                        <a:ext cx="2290763" cy="114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5105400" y="5029200"/>
            <a:ext cx="3810000" cy="1754187"/>
            <a:chOff x="5105400" y="5029200"/>
            <a:chExt cx="3810000" cy="1754187"/>
          </a:xfrm>
        </p:grpSpPr>
        <p:sp>
          <p:nvSpPr>
            <p:cNvPr id="3" name="TextBox 2"/>
            <p:cNvSpPr txBox="1"/>
            <p:nvPr/>
          </p:nvSpPr>
          <p:spPr>
            <a:xfrm>
              <a:off x="5105400" y="5029200"/>
              <a:ext cx="14503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recovery: </a:t>
              </a:r>
              <a:endParaRPr lang="en-US" sz="2400" dirty="0"/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6612693"/>
                </p:ext>
              </p:extLst>
            </p:nvPr>
          </p:nvGraphicFramePr>
          <p:xfrm>
            <a:off x="5419725" y="5638800"/>
            <a:ext cx="3495675" cy="1144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2647" name="Equation" r:id="rId12" imgW="4419600" imgH="1447800" progId="Equation.3">
                    <p:embed/>
                  </p:oleObj>
                </mc:Choice>
                <mc:Fallback>
                  <p:oleObj name="Equation" r:id="rId12" imgW="4419600" imgH="144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419725" y="5638800"/>
                          <a:ext cx="3495675" cy="11445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36628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Equivalence: multiphase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95400"/>
            <a:ext cx="8229600" cy="4419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Theorem</a:t>
            </a:r>
          </a:p>
          <a:p>
            <a:pPr lvl="1"/>
            <a:r>
              <a:rPr lang="en-US" dirty="0" smtClean="0"/>
              <a:t>BFM and BIM are </a:t>
            </a:r>
            <a:r>
              <a:rPr lang="en-US" dirty="0" smtClean="0">
                <a:solidFill>
                  <a:srgbClr val="0000FF"/>
                </a:solidFill>
              </a:rPr>
              <a:t>equivalent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inear </a:t>
            </a:r>
            <a:r>
              <a:rPr lang="en-US" dirty="0" err="1" smtClean="0"/>
              <a:t>bijection</a:t>
            </a:r>
            <a:r>
              <a:rPr lang="en-US" dirty="0" smtClean="0"/>
              <a:t> between solution/feasible sets</a:t>
            </a:r>
          </a:p>
          <a:p>
            <a:pPr marL="471439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b="1" dirty="0" smtClean="0"/>
              <a:t>Theorem</a:t>
            </a:r>
          </a:p>
          <a:p>
            <a:pPr lvl="1"/>
            <a:r>
              <a:rPr lang="en-US" dirty="0" smtClean="0"/>
              <a:t>Relaxation is exact for BFM </a:t>
            </a:r>
            <a:r>
              <a:rPr lang="en-US" dirty="0" err="1" smtClean="0"/>
              <a:t>iff</a:t>
            </a:r>
            <a:r>
              <a:rPr lang="en-US" dirty="0" smtClean="0"/>
              <a:t> it is for BIM</a:t>
            </a:r>
            <a:endParaRPr lang="en-US" dirty="0"/>
          </a:p>
          <a:p>
            <a:pPr marL="471439" lvl="1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00800" y="6400800"/>
            <a:ext cx="259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and Low, PSCC 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3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077200" cy="838200"/>
          </a:xfrm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Simulation results: multiphase</a:t>
            </a:r>
            <a:endParaRPr lang="en-US" sz="32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955515" y="6180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600200" y="5867400"/>
            <a:ext cx="6400800" cy="609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BFM is much more </a:t>
            </a:r>
            <a:r>
              <a:rPr lang="en-US" sz="2400" dirty="0" smtClean="0">
                <a:solidFill>
                  <a:srgbClr val="0000FF"/>
                </a:solidFill>
              </a:rPr>
              <a:t>numerically stable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4092714"/>
            <a:ext cx="1481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numerically</a:t>
            </a:r>
          </a:p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un</a:t>
            </a:r>
            <a:r>
              <a:rPr lang="en-US" sz="2000" dirty="0" smtClean="0">
                <a:solidFill>
                  <a:srgbClr val="0000FF"/>
                </a:solidFill>
              </a:rPr>
              <a:t>stable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7924800" y="2362200"/>
            <a:ext cx="990600" cy="1524000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2279" y="4038600"/>
            <a:ext cx="1481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numerically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stable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14438"/>
            <a:ext cx="9006444" cy="224796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590800" y="2819400"/>
            <a:ext cx="2778623" cy="990600"/>
            <a:chOff x="2724860" y="5868599"/>
            <a:chExt cx="2778623" cy="822617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2724860" y="5868599"/>
              <a:ext cx="2778623" cy="1232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724860" y="6427855"/>
              <a:ext cx="2778623" cy="1232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724860" y="6678887"/>
              <a:ext cx="2778623" cy="1232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3044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838200"/>
          </a:xfrm>
          <a:solidFill>
            <a:srgbClr val="FFFFFF"/>
          </a:solidFill>
        </p:spPr>
        <p:txBody>
          <a:bodyPr/>
          <a:lstStyle/>
          <a:p>
            <a:r>
              <a:rPr lang="en-US" dirty="0" smtClean="0"/>
              <a:t>Linear approximation in BFM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95400"/>
            <a:ext cx="82296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Single phase</a:t>
            </a:r>
          </a:p>
          <a:p>
            <a:pPr lvl="1"/>
            <a:r>
              <a:rPr lang="en-US" dirty="0" smtClean="0"/>
              <a:t>Simple </a:t>
            </a:r>
            <a:r>
              <a:rPr lang="en-US" dirty="0" err="1" smtClean="0"/>
              <a:t>DistFlow</a:t>
            </a:r>
            <a:r>
              <a:rPr lang="en-US" dirty="0" smtClean="0"/>
              <a:t> equations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err="1" smtClean="0"/>
              <a:t>Baran</a:t>
            </a:r>
            <a:r>
              <a:rPr lang="en-US" dirty="0" smtClean="0"/>
              <a:t> and Wu (1989)</a:t>
            </a:r>
          </a:p>
          <a:p>
            <a:pPr marL="471439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 smtClean="0"/>
              <a:t>Multiphase</a:t>
            </a:r>
          </a:p>
          <a:p>
            <a:pPr lvl="1"/>
            <a:r>
              <a:rPr lang="en-US" dirty="0" smtClean="0"/>
              <a:t>Extension to multiphase unbalanced networks</a:t>
            </a:r>
          </a:p>
          <a:p>
            <a:pPr lvl="1"/>
            <a:r>
              <a:rPr lang="en-US" dirty="0" smtClean="0"/>
              <a:t>Closed-form solution given power injections</a:t>
            </a:r>
          </a:p>
          <a:p>
            <a:pPr marL="471439" lvl="1" indent="0">
              <a:buNone/>
            </a:pPr>
            <a:endParaRPr lang="en-US" dirty="0"/>
          </a:p>
          <a:p>
            <a:pPr marL="471439" lvl="1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00800" y="6400800"/>
            <a:ext cx="259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</a:rPr>
              <a:t>Gan</a:t>
            </a:r>
            <a:r>
              <a:rPr lang="en-US" sz="1600" dirty="0" smtClean="0">
                <a:solidFill>
                  <a:srgbClr val="0000FF"/>
                </a:solidFill>
              </a:rPr>
              <a:t> and Low, PSCC 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Summary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Bus injection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/>
            <a:r>
              <a:rPr lang="en-US" dirty="0" smtClean="0"/>
              <a:t>3 convex relaxations &amp; relationship</a:t>
            </a: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Branch flow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</a:rPr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/>
              <a:t>Exact relaxation</a:t>
            </a:r>
            <a:endParaRPr lang="en-US" sz="3200" dirty="0"/>
          </a:p>
          <a:p>
            <a:pPr lvl="1"/>
            <a:r>
              <a:rPr lang="en-US" dirty="0" smtClean="0"/>
              <a:t>Radial networks</a:t>
            </a:r>
          </a:p>
          <a:p>
            <a:pPr lvl="1"/>
            <a:r>
              <a:rPr lang="en-US" dirty="0" smtClean="0"/>
              <a:t>Mesh networks</a:t>
            </a:r>
          </a:p>
          <a:p>
            <a:pPr marL="0" indent="0">
              <a:buNone/>
            </a:pPr>
            <a:r>
              <a:rPr lang="en-US" sz="3200" dirty="0" smtClean="0"/>
              <a:t>Multiphase unbalanced networks</a:t>
            </a:r>
            <a:endParaRPr lang="en-US" sz="3200" dirty="0"/>
          </a:p>
          <a:p>
            <a:pPr lvl="1">
              <a:buClr>
                <a:srgbClr val="CC0000"/>
              </a:buClr>
            </a:pPr>
            <a:endParaRPr lang="en-US" sz="1200" dirty="0"/>
          </a:p>
          <a:p>
            <a:pPr marL="0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85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program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14433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2514600"/>
            <a:ext cx="181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Lagrangian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744462"/>
              </p:ext>
            </p:extLst>
          </p:nvPr>
        </p:nvGraphicFramePr>
        <p:xfrm>
          <a:off x="2286000" y="1143000"/>
          <a:ext cx="54324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55" name="Equation" r:id="rId4" imgW="6400800" imgH="1244600" progId="Equation.3">
                  <p:embed/>
                </p:oleObj>
              </mc:Choice>
              <mc:Fallback>
                <p:oleObj name="Equation" r:id="rId4" imgW="64008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143000"/>
                        <a:ext cx="54324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0318362"/>
              </p:ext>
            </p:extLst>
          </p:nvPr>
        </p:nvGraphicFramePr>
        <p:xfrm>
          <a:off x="2325687" y="2854325"/>
          <a:ext cx="60563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56" name="Equation" r:id="rId6" imgW="7137400" imgH="1244600" progId="Equation.3">
                  <p:embed/>
                </p:oleObj>
              </mc:Choice>
              <mc:Fallback>
                <p:oleObj name="Equation" r:id="rId6" imgW="7137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7" y="2854325"/>
                        <a:ext cx="60563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4114800"/>
            <a:ext cx="7975600" cy="2536825"/>
            <a:chOff x="838200" y="4114800"/>
            <a:chExt cx="7975600" cy="2536825"/>
          </a:xfrm>
        </p:grpSpPr>
        <p:sp>
          <p:nvSpPr>
            <p:cNvPr id="16" name="TextBox 15"/>
            <p:cNvSpPr txBox="1"/>
            <p:nvPr/>
          </p:nvSpPr>
          <p:spPr>
            <a:xfrm>
              <a:off x="838200" y="4114800"/>
              <a:ext cx="903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Dual:</a:t>
              </a:r>
              <a:endParaRPr lang="en-US" sz="2400" dirty="0"/>
            </a:p>
          </p:txBody>
        </p:sp>
        <p:graphicFrame>
          <p:nvGraphicFramePr>
            <p:cNvPr id="1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79847499"/>
                </p:ext>
              </p:extLst>
            </p:nvPr>
          </p:nvGraphicFramePr>
          <p:xfrm>
            <a:off x="1528763" y="4419600"/>
            <a:ext cx="7285037" cy="2232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5557" name="Equation" r:id="rId8" imgW="8585200" imgH="2692400" progId="Equation.3">
                    <p:embed/>
                  </p:oleObj>
                </mc:Choice>
                <mc:Fallback>
                  <p:oleObj name="Equation" r:id="rId8" imgW="8585200" imgH="26924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763" y="4419600"/>
                          <a:ext cx="7285037" cy="2232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472613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program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14433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2514600"/>
            <a:ext cx="181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Lagrangian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69251"/>
              </p:ext>
            </p:extLst>
          </p:nvPr>
        </p:nvGraphicFramePr>
        <p:xfrm>
          <a:off x="2286000" y="1143000"/>
          <a:ext cx="54324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79" name="Equation" r:id="rId4" imgW="6400800" imgH="1244600" progId="Equation.3">
                  <p:embed/>
                </p:oleObj>
              </mc:Choice>
              <mc:Fallback>
                <p:oleObj name="Equation" r:id="rId4" imgW="64008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143000"/>
                        <a:ext cx="54324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8765992"/>
              </p:ext>
            </p:extLst>
          </p:nvPr>
        </p:nvGraphicFramePr>
        <p:xfrm>
          <a:off x="2325687" y="2854325"/>
          <a:ext cx="60563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580" name="Equation" r:id="rId6" imgW="7137400" imgH="1244600" progId="Equation.3">
                  <p:embed/>
                </p:oleObj>
              </mc:Choice>
              <mc:Fallback>
                <p:oleObj name="Equation" r:id="rId6" imgW="7137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687" y="2854325"/>
                        <a:ext cx="60563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4114800"/>
            <a:ext cx="7848600" cy="2214562"/>
            <a:chOff x="838200" y="4114800"/>
            <a:chExt cx="7848600" cy="2214562"/>
          </a:xfrm>
        </p:grpSpPr>
        <p:sp>
          <p:nvSpPr>
            <p:cNvPr id="16" name="TextBox 15"/>
            <p:cNvSpPr txBox="1"/>
            <p:nvPr/>
          </p:nvSpPr>
          <p:spPr>
            <a:xfrm>
              <a:off x="838200" y="4114800"/>
              <a:ext cx="903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Dual:</a:t>
              </a:r>
              <a:endParaRPr lang="en-US" sz="2400" dirty="0"/>
            </a:p>
          </p:txBody>
        </p:sp>
        <p:graphicFrame>
          <p:nvGraphicFramePr>
            <p:cNvPr id="1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8357561"/>
                </p:ext>
              </p:extLst>
            </p:nvPr>
          </p:nvGraphicFramePr>
          <p:xfrm>
            <a:off x="2297113" y="4572000"/>
            <a:ext cx="6389687" cy="1757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6581" name="Equation" r:id="rId8" imgW="7531100" imgH="2120900" progId="Equation.3">
                    <p:embed/>
                  </p:oleObj>
                </mc:Choice>
                <mc:Fallback>
                  <p:oleObj name="Equation" r:id="rId8" imgW="7531100" imgH="21209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7113" y="4572000"/>
                          <a:ext cx="6389687" cy="1757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2"/>
          <p:cNvSpPr/>
          <p:nvPr/>
        </p:nvSpPr>
        <p:spPr bwMode="auto">
          <a:xfrm>
            <a:off x="2133600" y="1066800"/>
            <a:ext cx="5715000" cy="1295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133600" y="5638800"/>
            <a:ext cx="6096000" cy="914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052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Linear program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24339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1371600"/>
            <a:ext cx="181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Lagrangian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273153"/>
              </p:ext>
            </p:extLst>
          </p:nvPr>
        </p:nvGraphicFramePr>
        <p:xfrm>
          <a:off x="2895600" y="2438400"/>
          <a:ext cx="2716212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40" name="Equation" r:id="rId4" imgW="3200400" imgH="685800" progId="Equation.3">
                  <p:embed/>
                </p:oleObj>
              </mc:Choice>
              <mc:Fallback>
                <p:oleObj name="Equation" r:id="rId4" imgW="3200400" imgH="68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438400"/>
                        <a:ext cx="2716212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1525933"/>
              </p:ext>
            </p:extLst>
          </p:nvPr>
        </p:nvGraphicFramePr>
        <p:xfrm>
          <a:off x="2895600" y="1143000"/>
          <a:ext cx="4795838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41" name="Equation" r:id="rId6" imgW="5651500" imgH="1244600" progId="Equation.3">
                  <p:embed/>
                </p:oleObj>
              </mc:Choice>
              <mc:Fallback>
                <p:oleObj name="Equation" r:id="rId6" imgW="56515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143000"/>
                        <a:ext cx="4795838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38200" y="3352800"/>
            <a:ext cx="90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Dual: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5943600" y="1371600"/>
            <a:ext cx="1828800" cy="5334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830347"/>
              </p:ext>
            </p:extLst>
          </p:nvPr>
        </p:nvGraphicFramePr>
        <p:xfrm>
          <a:off x="2895600" y="3394075"/>
          <a:ext cx="265271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42" name="Equation" r:id="rId8" imgW="3124200" imgH="685800" progId="Equation.3">
                  <p:embed/>
                </p:oleObj>
              </mc:Choice>
              <mc:Fallback>
                <p:oleObj name="Equation" r:id="rId8" imgW="3124200" imgH="685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394075"/>
                        <a:ext cx="2652713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38200" y="4267200"/>
            <a:ext cx="401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Complementary Slackness: </a:t>
            </a:r>
            <a:endParaRPr lang="en-US" sz="2400" dirty="0"/>
          </a:p>
        </p:txBody>
      </p:sp>
      <p:graphicFrame>
        <p:nvGraphicFramePr>
          <p:cNvPr id="2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717157"/>
              </p:ext>
            </p:extLst>
          </p:nvPr>
        </p:nvGraphicFramePr>
        <p:xfrm>
          <a:off x="2892425" y="4827588"/>
          <a:ext cx="28987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43" name="Equation" r:id="rId10" imgW="3416300" imgH="609600" progId="Equation.3">
                  <p:embed/>
                </p:oleObj>
              </mc:Choice>
              <mc:Fallback>
                <p:oleObj name="Equation" r:id="rId10" imgW="3416300" imgH="609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425" y="4827588"/>
                        <a:ext cx="28987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Arrow Connector 22"/>
          <p:cNvCxnSpPr/>
          <p:nvPr/>
        </p:nvCxnSpPr>
        <p:spPr bwMode="auto">
          <a:xfrm flipH="1">
            <a:off x="5867400" y="2057400"/>
            <a:ext cx="914400" cy="2590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44293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Semidefinite</a:t>
            </a:r>
            <a:r>
              <a:rPr lang="en-US" dirty="0" smtClean="0"/>
              <a:t> program (SDP)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693029"/>
              </p:ext>
            </p:extLst>
          </p:nvPr>
        </p:nvGraphicFramePr>
        <p:xfrm>
          <a:off x="2489200" y="1063625"/>
          <a:ext cx="55181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64" name="Equation" r:id="rId4" imgW="6502400" imgH="1244600" progId="Equation.3">
                  <p:embed/>
                </p:oleObj>
              </mc:Choice>
              <mc:Fallback>
                <p:oleObj name="Equation" r:id="rId4" imgW="6502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1063625"/>
                        <a:ext cx="55181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3671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838200" y="2438400"/>
            <a:ext cx="7016750" cy="2667000"/>
            <a:chOff x="838200" y="2438400"/>
            <a:chExt cx="7016750" cy="2667000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2438400"/>
              <a:ext cx="23406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Lagrangian</a:t>
              </a:r>
              <a:r>
                <a:rPr lang="en-US" sz="2400" dirty="0" smtClean="0"/>
                <a:t>:  for </a:t>
              </a:r>
              <a:endParaRPr lang="en-US" sz="2400" dirty="0"/>
            </a:p>
          </p:txBody>
        </p:sp>
        <p:graphicFrame>
          <p:nvGraphicFramePr>
            <p:cNvPr id="1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5207484"/>
                </p:ext>
              </p:extLst>
            </p:nvPr>
          </p:nvGraphicFramePr>
          <p:xfrm>
            <a:off x="1752600" y="2830513"/>
            <a:ext cx="6102350" cy="2274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8665" name="Equation" r:id="rId6" imgW="7188200" imgH="2743200" progId="Equation.3">
                    <p:embed/>
                  </p:oleObj>
                </mc:Choice>
                <mc:Fallback>
                  <p:oleObj name="Equation" r:id="rId6" imgW="7188200" imgH="274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2600" y="2830513"/>
                          <a:ext cx="6102350" cy="22748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58411209"/>
                </p:ext>
              </p:extLst>
            </p:nvPr>
          </p:nvGraphicFramePr>
          <p:xfrm>
            <a:off x="3241675" y="2514600"/>
            <a:ext cx="873125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8666" name="Equation" r:id="rId8" imgW="1028700" imgH="381000" progId="Equation.3">
                    <p:embed/>
                  </p:oleObj>
                </mc:Choice>
                <mc:Fallback>
                  <p:oleObj name="Equation" r:id="rId8" imgW="1028700" imgH="381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1675" y="2514600"/>
                          <a:ext cx="873125" cy="315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0482659"/>
              </p:ext>
            </p:extLst>
          </p:nvPr>
        </p:nvGraphicFramePr>
        <p:xfrm>
          <a:off x="1771650" y="5410200"/>
          <a:ext cx="653415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67" name="Equation" r:id="rId10" imgW="7696200" imgH="1371600" progId="Equation.3">
                  <p:embed/>
                </p:oleObj>
              </mc:Choice>
              <mc:Fallback>
                <p:oleObj name="Equation" r:id="rId10" imgW="7696200" imgH="1371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1650" y="5410200"/>
                        <a:ext cx="6534150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927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Acknowledgment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9248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Caltech</a:t>
            </a:r>
          </a:p>
          <a:p>
            <a:pPr lvl="1"/>
            <a:r>
              <a:rPr lang="en-US" sz="2000" dirty="0" smtClean="0"/>
              <a:t>M. </a:t>
            </a:r>
            <a:r>
              <a:rPr lang="en-US" sz="2000" dirty="0" err="1" smtClean="0"/>
              <a:t>Chandy</a:t>
            </a:r>
            <a:r>
              <a:rPr lang="en-US" sz="2000" dirty="0" smtClean="0"/>
              <a:t>, J. Doyle, M. </a:t>
            </a:r>
            <a:r>
              <a:rPr lang="en-US" sz="2000" dirty="0" err="1" smtClean="0"/>
              <a:t>Farivar</a:t>
            </a:r>
            <a:r>
              <a:rPr lang="en-US" sz="2000" dirty="0" smtClean="0"/>
              <a:t>, L. </a:t>
            </a:r>
            <a:r>
              <a:rPr lang="en-US" sz="2000" dirty="0" err="1" smtClean="0"/>
              <a:t>Gan</a:t>
            </a:r>
            <a:r>
              <a:rPr lang="en-US" sz="2000" dirty="0" smtClean="0"/>
              <a:t>, B. </a:t>
            </a:r>
            <a:r>
              <a:rPr lang="en-US" sz="2000" dirty="0" err="1" smtClean="0"/>
              <a:t>Hassibi</a:t>
            </a:r>
            <a:r>
              <a:rPr lang="en-US" sz="2000" dirty="0" smtClean="0"/>
              <a:t>, Q. </a:t>
            </a:r>
            <a:r>
              <a:rPr lang="en-US" sz="2000" dirty="0" err="1" smtClean="0"/>
              <a:t>Peng</a:t>
            </a:r>
            <a:r>
              <a:rPr lang="en-US" sz="2000" dirty="0" smtClean="0"/>
              <a:t>, T. </a:t>
            </a:r>
            <a:r>
              <a:rPr lang="en-US" sz="2000" dirty="0" err="1" smtClean="0"/>
              <a:t>Teeraratkul</a:t>
            </a:r>
            <a:r>
              <a:rPr lang="en-US" sz="2000" dirty="0" smtClean="0"/>
              <a:t>, C. Zhao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 smtClean="0"/>
              <a:t>Former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S. Bose (Cornell</a:t>
            </a:r>
            <a:r>
              <a:rPr lang="en-US" sz="2000" dirty="0" smtClean="0"/>
              <a:t>), L. Chen (Colorado), D. </a:t>
            </a:r>
            <a:r>
              <a:rPr lang="en-US" sz="2000" dirty="0" err="1" smtClean="0"/>
              <a:t>Gayme</a:t>
            </a:r>
            <a:r>
              <a:rPr lang="en-US" sz="2000" dirty="0" smtClean="0"/>
              <a:t> (JHU), J. </a:t>
            </a:r>
            <a:r>
              <a:rPr lang="en-US" sz="2000" dirty="0" err="1" smtClean="0"/>
              <a:t>Lavaei</a:t>
            </a:r>
            <a:r>
              <a:rPr lang="en-US" sz="2000" dirty="0" smtClean="0"/>
              <a:t> (Columbia), L. Li (Harvard), U. </a:t>
            </a:r>
            <a:r>
              <a:rPr lang="en-US" sz="2000" dirty="0" err="1" smtClean="0"/>
              <a:t>Topcu</a:t>
            </a:r>
            <a:r>
              <a:rPr lang="en-US" sz="2000" dirty="0" smtClean="0"/>
              <a:t> (</a:t>
            </a:r>
            <a:r>
              <a:rPr lang="en-US" sz="2000" dirty="0" err="1" smtClean="0"/>
              <a:t>Upenn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dirty="0" smtClean="0"/>
              <a:t>SCE</a:t>
            </a:r>
          </a:p>
          <a:p>
            <a:pPr lvl="1"/>
            <a:r>
              <a:rPr lang="en-US" sz="2000" dirty="0" smtClean="0"/>
              <a:t>A</a:t>
            </a:r>
            <a:r>
              <a:rPr lang="en-US" sz="2000" dirty="0"/>
              <a:t>. </a:t>
            </a:r>
            <a:r>
              <a:rPr lang="en-US" sz="2000" dirty="0" smtClean="0"/>
              <a:t>Auld, </a:t>
            </a:r>
            <a:r>
              <a:rPr lang="en-US" sz="2000" dirty="0" smtClean="0">
                <a:latin typeface="Trebuchet MS" pitchFamily="34" charset="0"/>
              </a:rPr>
              <a:t>J. Castaneda, </a:t>
            </a:r>
            <a:r>
              <a:rPr lang="en-US" sz="2000" dirty="0" smtClean="0"/>
              <a:t>C. Clark, J. Gooding, </a:t>
            </a:r>
            <a:r>
              <a:rPr lang="en-US" sz="2000" dirty="0"/>
              <a:t>M. </a:t>
            </a:r>
            <a:r>
              <a:rPr lang="en-US" sz="2000" dirty="0" smtClean="0"/>
              <a:t>Montoya,</a:t>
            </a:r>
            <a:r>
              <a:rPr lang="en-US" sz="2000" dirty="0" smtClean="0">
                <a:solidFill>
                  <a:srgbClr val="000000"/>
                </a:solidFill>
                <a:ea typeface="+mn-ea"/>
                <a:cs typeface="+mn-cs"/>
              </a:rPr>
              <a:t> S. Shah, R</a:t>
            </a:r>
            <a:r>
              <a:rPr lang="en-US" sz="2000" dirty="0">
                <a:solidFill>
                  <a:srgbClr val="000000"/>
                </a:solidFill>
                <a:ea typeface="+mn-ea"/>
                <a:cs typeface="+mn-cs"/>
              </a:rPr>
              <a:t>. </a:t>
            </a:r>
            <a:r>
              <a:rPr lang="en-US" sz="2000" dirty="0" err="1" smtClean="0">
                <a:solidFill>
                  <a:srgbClr val="000000"/>
                </a:solidFill>
                <a:ea typeface="+mn-ea"/>
                <a:cs typeface="+mn-cs"/>
              </a:rPr>
              <a:t>Sherick</a:t>
            </a:r>
            <a:endParaRPr lang="en-US" sz="11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7406" y="5951645"/>
            <a:ext cx="8175594" cy="982555"/>
            <a:chOff x="381000" y="5791200"/>
            <a:chExt cx="8175594" cy="9825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5791200"/>
              <a:ext cx="1563273" cy="982555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6003446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5984271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6023777"/>
              <a:ext cx="936853" cy="506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4800" y="6003446"/>
              <a:ext cx="631794" cy="533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75" y="6075454"/>
              <a:ext cx="1295400" cy="46139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5800" y="6079646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7012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Semidefinite</a:t>
            </a:r>
            <a:r>
              <a:rPr lang="en-US" dirty="0" smtClean="0"/>
              <a:t> program (SDP)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815243"/>
              </p:ext>
            </p:extLst>
          </p:nvPr>
        </p:nvGraphicFramePr>
        <p:xfrm>
          <a:off x="2489200" y="1063625"/>
          <a:ext cx="55181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651" name="Equation" r:id="rId4" imgW="6502400" imgH="1244600" progId="Equation.3">
                  <p:embed/>
                </p:oleObj>
              </mc:Choice>
              <mc:Fallback>
                <p:oleObj name="Equation" r:id="rId4" imgW="6502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1063625"/>
                        <a:ext cx="55181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3671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2362200"/>
            <a:ext cx="8001000" cy="595015"/>
            <a:chOff x="838200" y="2510135"/>
            <a:chExt cx="8001000" cy="595015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2510135"/>
              <a:ext cx="903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Dual:</a:t>
              </a:r>
              <a:endParaRPr lang="en-US" sz="2400" dirty="0"/>
            </a:p>
          </p:txBody>
        </p:sp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1159430"/>
                </p:ext>
              </p:extLst>
            </p:nvPr>
          </p:nvGraphicFramePr>
          <p:xfrm>
            <a:off x="2478087" y="2514600"/>
            <a:ext cx="6361113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652" name="Equation" r:id="rId6" imgW="7493000" imgH="711200" progId="Equation.3">
                    <p:embed/>
                  </p:oleObj>
                </mc:Choice>
                <mc:Fallback>
                  <p:oleObj name="Equation" r:id="rId6" imgW="7493000" imgH="711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087" y="2514600"/>
                          <a:ext cx="6361113" cy="590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"/>
          <p:cNvGrpSpPr/>
          <p:nvPr/>
        </p:nvGrpSpPr>
        <p:grpSpPr>
          <a:xfrm>
            <a:off x="923626" y="4267200"/>
            <a:ext cx="7010753" cy="2308324"/>
            <a:chOff x="923626" y="4267200"/>
            <a:chExt cx="7010753" cy="2308324"/>
          </a:xfrm>
        </p:grpSpPr>
        <p:sp>
          <p:nvSpPr>
            <p:cNvPr id="3" name="TextBox 2"/>
            <p:cNvSpPr txBox="1"/>
            <p:nvPr/>
          </p:nvSpPr>
          <p:spPr>
            <a:xfrm>
              <a:off x="923626" y="4267200"/>
              <a:ext cx="701075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We will later use an inequality form:</a:t>
              </a:r>
            </a:p>
            <a:p>
              <a:endParaRPr lang="en-US" sz="2400" dirty="0">
                <a:solidFill>
                  <a:srgbClr val="0000FF"/>
                </a:solidFill>
              </a:endParaRP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endParaRPr lang="en-US" sz="2400" dirty="0">
                <a:solidFill>
                  <a:srgbClr val="0000FF"/>
                </a:solidFill>
              </a:endParaRP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r>
                <a:rPr lang="en-US" sz="2400" dirty="0" smtClean="0">
                  <a:solidFill>
                    <a:srgbClr val="0000FF"/>
                  </a:solidFill>
                </a:rPr>
                <a:t>equivalent to equality form through slack variables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7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9187085"/>
                </p:ext>
              </p:extLst>
            </p:nvPr>
          </p:nvGraphicFramePr>
          <p:xfrm>
            <a:off x="2590800" y="4876800"/>
            <a:ext cx="3352800" cy="1158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69653" name="Equation" r:id="rId8" imgW="3949700" imgH="1397000" progId="Equation.3">
                    <p:embed/>
                  </p:oleObj>
                </mc:Choice>
                <mc:Fallback>
                  <p:oleObj name="Equation" r:id="rId8" imgW="3949700" imgH="13970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0800" y="4876800"/>
                          <a:ext cx="3352800" cy="1158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71167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PSD cones are convex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50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7924800" cy="45720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Hermitian</a:t>
            </a:r>
            <a:r>
              <a:rPr lang="en-US" dirty="0" smtClean="0"/>
              <a:t> matrices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Positive </a:t>
            </a:r>
            <a:r>
              <a:rPr lang="en-US" dirty="0" err="1" smtClean="0"/>
              <a:t>semidefinite</a:t>
            </a:r>
            <a:r>
              <a:rPr lang="en-US" dirty="0" smtClean="0"/>
              <a:t> (</a:t>
            </a:r>
            <a:r>
              <a:rPr lang="en-US" dirty="0" err="1" smtClean="0"/>
              <a:t>psd</a:t>
            </a:r>
            <a:r>
              <a:rPr lang="en-US" dirty="0" smtClean="0"/>
              <a:t>) matrices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Positive definite (</a:t>
            </a:r>
            <a:r>
              <a:rPr lang="en-US" dirty="0" err="1" smtClean="0"/>
              <a:t>pd</a:t>
            </a:r>
            <a:r>
              <a:rPr lang="en-US" dirty="0" smtClean="0"/>
              <a:t>) matrices</a:t>
            </a: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98160"/>
              </p:ext>
            </p:extLst>
          </p:nvPr>
        </p:nvGraphicFramePr>
        <p:xfrm>
          <a:off x="2430462" y="2246313"/>
          <a:ext cx="36655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75" name="Equation" r:id="rId4" imgW="4470400" imgH="800100" progId="Equation.3">
                  <p:embed/>
                </p:oleObj>
              </mc:Choice>
              <mc:Fallback>
                <p:oleObj name="Equation" r:id="rId4" imgW="44704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0462" y="2246313"/>
                        <a:ext cx="366553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8244455"/>
              </p:ext>
            </p:extLst>
          </p:nvPr>
        </p:nvGraphicFramePr>
        <p:xfrm>
          <a:off x="1676400" y="3740150"/>
          <a:ext cx="58308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76" name="Equation" r:id="rId6" imgW="7112000" imgH="800100" progId="Equation.3">
                  <p:embed/>
                </p:oleObj>
              </mc:Choice>
              <mc:Fallback>
                <p:oleObj name="Equation" r:id="rId6" imgW="71120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40150"/>
                        <a:ext cx="583088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0545713"/>
              </p:ext>
            </p:extLst>
          </p:nvPr>
        </p:nvGraphicFramePr>
        <p:xfrm>
          <a:off x="1600200" y="5264150"/>
          <a:ext cx="59451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77" name="Equation" r:id="rId8" imgW="7251700" imgH="800100" progId="Equation.3">
                  <p:embed/>
                </p:oleObj>
              </mc:Choice>
              <mc:Fallback>
                <p:oleObj name="Equation" r:id="rId8" imgW="7251700" imgH="800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264150"/>
                        <a:ext cx="594518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1543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Semidefinite</a:t>
            </a:r>
            <a:r>
              <a:rPr lang="en-US" dirty="0" smtClean="0"/>
              <a:t> program (SDP)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57" name="Rectangle 6156"/>
          <p:cNvSpPr/>
          <p:nvPr/>
        </p:nvSpPr>
        <p:spPr bwMode="auto">
          <a:xfrm>
            <a:off x="4495800" y="1905000"/>
            <a:ext cx="838200" cy="762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065557"/>
              </p:ext>
            </p:extLst>
          </p:nvPr>
        </p:nvGraphicFramePr>
        <p:xfrm>
          <a:off x="2489200" y="1063625"/>
          <a:ext cx="551815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699" name="Equation" r:id="rId4" imgW="6502400" imgH="1244600" progId="Equation.3">
                  <p:embed/>
                </p:oleObj>
              </mc:Choice>
              <mc:Fallback>
                <p:oleObj name="Equation" r:id="rId4" imgW="6502400" imgH="1244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1063625"/>
                        <a:ext cx="5518150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8200" y="1367135"/>
            <a:ext cx="114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Primal: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2362200"/>
            <a:ext cx="8001000" cy="595015"/>
            <a:chOff x="838200" y="2510135"/>
            <a:chExt cx="8001000" cy="595015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2510135"/>
              <a:ext cx="903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Dual:</a:t>
              </a:r>
              <a:endParaRPr lang="en-US" sz="2400" dirty="0"/>
            </a:p>
          </p:txBody>
        </p:sp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60688112"/>
                </p:ext>
              </p:extLst>
            </p:nvPr>
          </p:nvGraphicFramePr>
          <p:xfrm>
            <a:off x="2478087" y="2514600"/>
            <a:ext cx="6361113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700" name="Equation" r:id="rId6" imgW="7493000" imgH="711200" progId="Equation.3">
                    <p:embed/>
                  </p:oleObj>
                </mc:Choice>
                <mc:Fallback>
                  <p:oleObj name="Equation" r:id="rId6" imgW="7493000" imgH="711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087" y="2514600"/>
                          <a:ext cx="6361113" cy="590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Content Placeholder 5"/>
          <p:cNvSpPr>
            <a:spLocks noGrp="1"/>
          </p:cNvSpPr>
          <p:nvPr>
            <p:ph idx="1"/>
          </p:nvPr>
        </p:nvSpPr>
        <p:spPr>
          <a:xfrm>
            <a:off x="838200" y="3962400"/>
            <a:ext cx="8305800" cy="2209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Theorem: strong duality</a:t>
            </a:r>
            <a:endParaRPr lang="en-US" sz="16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869790"/>
              </p:ext>
            </p:extLst>
          </p:nvPr>
        </p:nvGraphicFramePr>
        <p:xfrm>
          <a:off x="1371600" y="4648200"/>
          <a:ext cx="67373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01" name="Equation" r:id="rId8" imgW="7937500" imgH="469900" progId="Equation.3">
                  <p:embed/>
                </p:oleObj>
              </mc:Choice>
              <mc:Fallback>
                <p:oleObj name="Equation" r:id="rId8" imgW="79375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648200"/>
                        <a:ext cx="67373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87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5"/>
          <p:cNvSpPr txBox="1">
            <a:spLocks/>
          </p:cNvSpPr>
          <p:nvPr/>
        </p:nvSpPr>
        <p:spPr bwMode="auto">
          <a:xfrm>
            <a:off x="838200" y="1143000"/>
            <a:ext cx="7848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/>
              <a:t>Theorem</a:t>
            </a:r>
            <a:r>
              <a:rPr lang="en-US" dirty="0" smtClean="0"/>
              <a:t>: The following are equivalent</a:t>
            </a:r>
            <a:endParaRPr lang="en-US" sz="1600" dirty="0" smtClean="0"/>
          </a:p>
          <a:p>
            <a:r>
              <a:rPr lang="en-US" dirty="0" smtClean="0">
                <a:latin typeface="Arial"/>
                <a:cs typeface="Arial"/>
              </a:rPr>
              <a:t>             is primal-dual optimal </a:t>
            </a:r>
          </a:p>
          <a:p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           is a saddle </a:t>
            </a:r>
            <a:r>
              <a:rPr lang="en-US" dirty="0" err="1" smtClean="0">
                <a:latin typeface="Arial"/>
                <a:cs typeface="Arial"/>
              </a:rPr>
              <a:t>pt</a:t>
            </a:r>
            <a:r>
              <a:rPr lang="en-US" dirty="0" smtClean="0">
                <a:latin typeface="Arial"/>
                <a:cs typeface="Arial"/>
              </a:rPr>
              <a:t> of </a:t>
            </a:r>
            <a:r>
              <a:rPr lang="en-US" dirty="0" err="1" smtClean="0">
                <a:latin typeface="Arial"/>
                <a:cs typeface="Arial"/>
              </a:rPr>
              <a:t>Lagrangian</a:t>
            </a:r>
            <a:endParaRPr lang="en-US" dirty="0" smtClean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KKT: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Semidefinite</a:t>
            </a:r>
            <a:r>
              <a:rPr lang="en-US" dirty="0" smtClean="0"/>
              <a:t> program (SDP)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580286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923897"/>
              </p:ext>
            </p:extLst>
          </p:nvPr>
        </p:nvGraphicFramePr>
        <p:xfrm>
          <a:off x="1371600" y="1676400"/>
          <a:ext cx="1174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60" name="Equation" r:id="rId4" imgW="1384300" imgH="546100" progId="Equation.3">
                  <p:embed/>
                </p:oleObj>
              </mc:Choice>
              <mc:Fallback>
                <p:oleObj name="Equation" r:id="rId4" imgW="13843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676400"/>
                        <a:ext cx="11747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3100222"/>
              </p:ext>
            </p:extLst>
          </p:nvPr>
        </p:nvGraphicFramePr>
        <p:xfrm>
          <a:off x="1447800" y="2824163"/>
          <a:ext cx="71453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61" name="Equation" r:id="rId6" imgW="8420100" imgH="546100" progId="Equation.3">
                  <p:embed/>
                </p:oleObj>
              </mc:Choice>
              <mc:Fallback>
                <p:oleObj name="Equation" r:id="rId6" imgW="84201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824163"/>
                        <a:ext cx="714533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468598"/>
              </p:ext>
            </p:extLst>
          </p:nvPr>
        </p:nvGraphicFramePr>
        <p:xfrm>
          <a:off x="1371600" y="2214562"/>
          <a:ext cx="1174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62" name="Equation" r:id="rId8" imgW="1384300" imgH="546100" progId="Equation.3">
                  <p:embed/>
                </p:oleObj>
              </mc:Choice>
              <mc:Fallback>
                <p:oleObj name="Equation" r:id="rId8" imgW="1384300" imgH="546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14562"/>
                        <a:ext cx="1174750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705595"/>
              </p:ext>
            </p:extLst>
          </p:nvPr>
        </p:nvGraphicFramePr>
        <p:xfrm>
          <a:off x="2522538" y="3505200"/>
          <a:ext cx="4405312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63" name="Equation" r:id="rId9" imgW="5194300" imgH="3492500" progId="Equation.3">
                  <p:embed/>
                </p:oleObj>
              </mc:Choice>
              <mc:Fallback>
                <p:oleObj name="Equation" r:id="rId9" imgW="5194300" imgH="3492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38" y="3505200"/>
                        <a:ext cx="4405312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7889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Mathematical preliminaries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153400" cy="4419600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err="1" smtClean="0">
                <a:solidFill>
                  <a:srgbClr val="BFBFBF"/>
                </a:solidFill>
              </a:rPr>
              <a:t>Semidefinite</a:t>
            </a:r>
            <a:r>
              <a:rPr lang="en-US" dirty="0" smtClean="0">
                <a:solidFill>
                  <a:srgbClr val="BFBFBF"/>
                </a:solidFill>
              </a:rPr>
              <a:t> programs</a:t>
            </a:r>
          </a:p>
          <a:p>
            <a:pPr lvl="1"/>
            <a:r>
              <a:rPr lang="en-US" dirty="0" smtClean="0"/>
              <a:t>QCQP and </a:t>
            </a:r>
            <a:r>
              <a:rPr lang="en-US" dirty="0" err="1" smtClean="0"/>
              <a:t>semidefinite</a:t>
            </a:r>
            <a:r>
              <a:rPr lang="en-US" dirty="0" smtClean="0"/>
              <a:t> relaxations</a:t>
            </a:r>
          </a:p>
          <a:p>
            <a:pPr lvl="1"/>
            <a:r>
              <a:rPr lang="en-US" dirty="0" smtClean="0"/>
              <a:t>Partial matrices and completions</a:t>
            </a:r>
            <a:endParaRPr lang="en-US" dirty="0"/>
          </a:p>
          <a:p>
            <a:pPr lvl="1"/>
            <a:r>
              <a:rPr lang="en-US" dirty="0" err="1" smtClean="0"/>
              <a:t>Chordal</a:t>
            </a:r>
            <a:r>
              <a:rPr lang="en-US" dirty="0" smtClean="0"/>
              <a:t> relaxation</a:t>
            </a:r>
            <a:endParaRPr lang="en-US" dirty="0" smtClean="0">
              <a:solidFill>
                <a:srgbClr val="000000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7406" y="5951645"/>
            <a:ext cx="8175594" cy="982555"/>
            <a:chOff x="381000" y="5791200"/>
            <a:chExt cx="8175594" cy="9825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5791200"/>
              <a:ext cx="1563273" cy="982555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6003446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5984271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6023777"/>
              <a:ext cx="936853" cy="506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4800" y="6003446"/>
              <a:ext cx="631794" cy="533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75" y="6075454"/>
              <a:ext cx="1295400" cy="4613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5800" y="6079646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318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484919"/>
              </p:ext>
            </p:extLst>
          </p:nvPr>
        </p:nvGraphicFramePr>
        <p:xfrm>
          <a:off x="914400" y="1219200"/>
          <a:ext cx="509428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710" name="Equation" r:id="rId4" imgW="2209800" imgH="736600" progId="Equation.3">
                  <p:embed/>
                </p:oleObj>
              </mc:Choice>
              <mc:Fallback>
                <p:oleObj name="Equation" r:id="rId4" imgW="22098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5094288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38200" y="3810000"/>
            <a:ext cx="6553200" cy="2259687"/>
            <a:chOff x="838200" y="3810000"/>
            <a:chExt cx="6553200" cy="2259687"/>
          </a:xfrm>
        </p:grpSpPr>
        <p:sp>
          <p:nvSpPr>
            <p:cNvPr id="9" name="TextBox 8"/>
            <p:cNvSpPr txBox="1"/>
            <p:nvPr/>
          </p:nvSpPr>
          <p:spPr>
            <a:xfrm>
              <a:off x="838200" y="3822918"/>
              <a:ext cx="65532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Convex problem if all </a:t>
              </a:r>
              <a:r>
                <a:rPr lang="en-US" sz="2800" i="1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C</a:t>
              </a:r>
              <a:r>
                <a:rPr lang="en-US" sz="2800" i="1" baseline="-25000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k</a:t>
              </a:r>
              <a:r>
                <a:rPr lang="en-US" sz="2800" dirty="0" smtClean="0">
                  <a:solidFill>
                    <a:srgbClr val="0000FF"/>
                  </a:solidFill>
                </a:rPr>
                <a:t> are 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psd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Nonconvex</a:t>
              </a:r>
              <a:r>
                <a:rPr lang="en-US" sz="2800" dirty="0" smtClean="0">
                  <a:solidFill>
                    <a:srgbClr val="0000FF"/>
                  </a:solidFill>
                </a:rPr>
                <a:t> otherwise 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12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52608339"/>
                </p:ext>
              </p:extLst>
            </p:nvPr>
          </p:nvGraphicFramePr>
          <p:xfrm>
            <a:off x="1371600" y="3810000"/>
            <a:ext cx="5534025" cy="1098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3711" name="Equation" r:id="rId6" imgW="2400300" imgH="482600" progId="Equation.3">
                    <p:embed/>
                  </p:oleObj>
                </mc:Choice>
                <mc:Fallback>
                  <p:oleObj name="Equation" r:id="rId6" imgW="2400300" imgH="482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3810000"/>
                          <a:ext cx="5534025" cy="1098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86342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32518"/>
              </p:ext>
            </p:extLst>
          </p:nvPr>
        </p:nvGraphicFramePr>
        <p:xfrm>
          <a:off x="914400" y="1219200"/>
          <a:ext cx="5094288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734" name="Equation" r:id="rId4" imgW="2209800" imgH="736600" progId="Equation.3">
                  <p:embed/>
                </p:oleObj>
              </mc:Choice>
              <mc:Fallback>
                <p:oleObj name="Equation" r:id="rId4" imgW="22098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5094288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38200" y="3733800"/>
            <a:ext cx="6553200" cy="663575"/>
            <a:chOff x="1371600" y="3733800"/>
            <a:chExt cx="6553200" cy="663575"/>
          </a:xfrm>
        </p:grpSpPr>
        <p:sp>
          <p:nvSpPr>
            <p:cNvPr id="8" name="TextBox 7"/>
            <p:cNvSpPr txBox="1"/>
            <p:nvPr/>
          </p:nvSpPr>
          <p:spPr>
            <a:xfrm>
              <a:off x="1371600" y="3822918"/>
              <a:ext cx="655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87461354"/>
                </p:ext>
              </p:extLst>
            </p:nvPr>
          </p:nvGraphicFramePr>
          <p:xfrm>
            <a:off x="1905000" y="3733800"/>
            <a:ext cx="5211762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4735" name="Equation" r:id="rId6" imgW="2260600" imgH="292100" progId="Equation.3">
                    <p:embed/>
                  </p:oleObj>
                </mc:Choice>
                <mc:Fallback>
                  <p:oleObj name="Equation" r:id="rId6" imgW="2260600" imgH="292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733800"/>
                          <a:ext cx="5211762" cy="663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20000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</a:t>
            </a:r>
            <a:endParaRPr lang="en-US" sz="3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1163637"/>
            <a:ext cx="5738813" cy="2341563"/>
            <a:chOff x="914400" y="1163637"/>
            <a:chExt cx="5738813" cy="2341563"/>
          </a:xfrm>
        </p:grpSpPr>
        <p:graphicFrame>
          <p:nvGraphicFramePr>
            <p:cNvPr id="1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35407924"/>
                </p:ext>
              </p:extLst>
            </p:nvPr>
          </p:nvGraphicFramePr>
          <p:xfrm>
            <a:off x="914400" y="1163637"/>
            <a:ext cx="5738813" cy="2341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758" name="Equation" r:id="rId4" imgW="2489200" imgH="1028700" progId="Equation.3">
                    <p:embed/>
                  </p:oleObj>
                </mc:Choice>
                <mc:Fallback>
                  <p:oleObj name="Equation" r:id="rId4" imgW="2489200" imgH="1028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1163637"/>
                          <a:ext cx="5738813" cy="2341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 bwMode="auto">
            <a:xfrm>
              <a:off x="3048000" y="2971800"/>
              <a:ext cx="9144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38200" y="3733800"/>
            <a:ext cx="6553200" cy="663575"/>
            <a:chOff x="1371600" y="3733800"/>
            <a:chExt cx="6553200" cy="663575"/>
          </a:xfrm>
        </p:grpSpPr>
        <p:sp>
          <p:nvSpPr>
            <p:cNvPr id="11" name="TextBox 10"/>
            <p:cNvSpPr txBox="1"/>
            <p:nvPr/>
          </p:nvSpPr>
          <p:spPr>
            <a:xfrm>
              <a:off x="1371600" y="3822918"/>
              <a:ext cx="655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</a:p>
          </p:txBody>
        </p:sp>
        <p:graphicFrame>
          <p:nvGraphicFramePr>
            <p:cNvPr id="1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39823556"/>
                </p:ext>
              </p:extLst>
            </p:nvPr>
          </p:nvGraphicFramePr>
          <p:xfrm>
            <a:off x="1905000" y="3733800"/>
            <a:ext cx="5211762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759" name="Equation" r:id="rId6" imgW="2260600" imgH="292100" progId="Equation.3">
                    <p:embed/>
                  </p:oleObj>
                </mc:Choice>
                <mc:Fallback>
                  <p:oleObj name="Equation" r:id="rId6" imgW="2260600" imgH="292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733800"/>
                          <a:ext cx="5211762" cy="663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74306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73098"/>
              </p:ext>
            </p:extLst>
          </p:nvPr>
        </p:nvGraphicFramePr>
        <p:xfrm>
          <a:off x="914400" y="1163637"/>
          <a:ext cx="5738813" cy="234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782" name="Equation" r:id="rId4" imgW="2489200" imgH="1028700" progId="Equation.3">
                  <p:embed/>
                </p:oleObj>
              </mc:Choice>
              <mc:Fallback>
                <p:oleObj name="Equation" r:id="rId4" imgW="2489200" imgH="1028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63637"/>
                        <a:ext cx="5738813" cy="234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38200" y="3733800"/>
            <a:ext cx="6553200" cy="663575"/>
            <a:chOff x="1371600" y="3733800"/>
            <a:chExt cx="6553200" cy="663575"/>
          </a:xfrm>
        </p:grpSpPr>
        <p:sp>
          <p:nvSpPr>
            <p:cNvPr id="8" name="TextBox 7"/>
            <p:cNvSpPr txBox="1"/>
            <p:nvPr/>
          </p:nvSpPr>
          <p:spPr>
            <a:xfrm>
              <a:off x="1371600" y="3822918"/>
              <a:ext cx="655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     </a:t>
              </a:r>
            </a:p>
          </p:txBody>
        </p:sp>
        <p:graphicFrame>
          <p:nvGraphicFramePr>
            <p:cNvPr id="10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04580471"/>
                </p:ext>
              </p:extLst>
            </p:nvPr>
          </p:nvGraphicFramePr>
          <p:xfrm>
            <a:off x="1905000" y="3733800"/>
            <a:ext cx="5211762" cy="66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6783" name="Equation" r:id="rId6" imgW="2260600" imgH="292100" progId="Equation.3">
                    <p:embed/>
                  </p:oleObj>
                </mc:Choice>
                <mc:Fallback>
                  <p:oleObj name="Equation" r:id="rId6" imgW="2260600" imgH="2921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733800"/>
                          <a:ext cx="5211762" cy="663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37582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QCQP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252392"/>
              </p:ext>
            </p:extLst>
          </p:nvPr>
        </p:nvGraphicFramePr>
        <p:xfrm>
          <a:off x="914400" y="1252538"/>
          <a:ext cx="4743450" cy="202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769" name="Equation" r:id="rId4" imgW="2057400" imgH="889000" progId="Equation.3">
                  <p:embed/>
                </p:oleObj>
              </mc:Choice>
              <mc:Fallback>
                <p:oleObj name="Equation" r:id="rId4" imgW="2057400" imgH="889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52538"/>
                        <a:ext cx="4743450" cy="202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 rot="21362377">
            <a:off x="2209800" y="3116249"/>
            <a:ext cx="1905000" cy="762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67200" y="2819400"/>
            <a:ext cx="3886200" cy="523220"/>
            <a:chOff x="4267200" y="2895600"/>
            <a:chExt cx="3886200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4876800" y="2895600"/>
              <a:ext cx="3276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o</a:t>
              </a:r>
              <a:r>
                <a:rPr lang="en-US" sz="2800" dirty="0" smtClean="0">
                  <a:solidFill>
                    <a:srgbClr val="FF0000"/>
                  </a:solidFill>
                </a:rPr>
                <a:t>nly </a:t>
              </a:r>
              <a:r>
                <a:rPr lang="en-US" sz="2800" dirty="0" err="1" smtClean="0">
                  <a:solidFill>
                    <a:srgbClr val="FF0000"/>
                  </a:solidFill>
                </a:rPr>
                <a:t>nonconvexity</a:t>
              </a:r>
              <a:r>
                <a:rPr lang="en-US" sz="2800" dirty="0" smtClean="0">
                  <a:solidFill>
                    <a:srgbClr val="FF0000"/>
                  </a:solidFill>
                </a:rPr>
                <a:t>     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H="1">
              <a:off x="4267200" y="3200400"/>
              <a:ext cx="60960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838200" y="3822918"/>
            <a:ext cx="7239000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Any solution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rgbClr val="0000FF"/>
                </a:solidFill>
              </a:rPr>
              <a:t> yields a unique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rgbClr val="0000FF"/>
                </a:solidFill>
              </a:rPr>
              <a:t> through</a:t>
            </a:r>
          </a:p>
          <a:p>
            <a:r>
              <a:rPr lang="en-US" sz="2800" dirty="0">
                <a:solidFill>
                  <a:srgbClr val="0000FF"/>
                </a:solidFill>
              </a:rPr>
              <a:t>	</a:t>
            </a:r>
            <a:r>
              <a:rPr lang="en-US" sz="2800" dirty="0" smtClean="0">
                <a:solidFill>
                  <a:srgbClr val="0000FF"/>
                </a:solidFill>
              </a:rPr>
              <a:t>  	      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rgbClr val="0000FF"/>
                </a:solidFill>
              </a:rPr>
              <a:t> = </a:t>
            </a:r>
            <a:r>
              <a:rPr lang="en-US" sz="3200" i="1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xx</a:t>
            </a:r>
            <a:r>
              <a:rPr lang="en-US" sz="2800" baseline="30000" dirty="0" err="1" smtClean="0">
                <a:solidFill>
                  <a:srgbClr val="0000FF"/>
                </a:solidFill>
              </a:rPr>
              <a:t>H</a:t>
            </a:r>
            <a:endParaRPr lang="en-US" sz="2800" baseline="30000" dirty="0" smtClean="0">
              <a:solidFill>
                <a:srgbClr val="0000FF"/>
              </a:solidFill>
            </a:endParaRPr>
          </a:p>
          <a:p>
            <a:endParaRPr lang="en-US" sz="2800" baseline="30000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Feasible sets are </a:t>
            </a:r>
            <a:r>
              <a:rPr lang="en-US" sz="2800" i="1" dirty="0" smtClean="0">
                <a:solidFill>
                  <a:srgbClr val="0000FF"/>
                </a:solidFill>
              </a:rPr>
              <a:t>equivalent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39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8077200" cy="46481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is solved routinely for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etwork control &amp; optimization decisions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arket operations &amp; pricing</a:t>
            </a:r>
          </a:p>
          <a:p>
            <a:pPr lvl="1"/>
            <a:r>
              <a:rPr lang="en-US" dirty="0" smtClean="0"/>
              <a:t>at timescales of </a:t>
            </a:r>
            <a:r>
              <a:rPr lang="en-US" dirty="0" err="1" smtClean="0"/>
              <a:t>mins</a:t>
            </a:r>
            <a:r>
              <a:rPr lang="en-US" dirty="0" smtClean="0"/>
              <a:t>, hours, days, …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Non-convex and hard to solve</a:t>
            </a:r>
          </a:p>
          <a:p>
            <a:pPr lvl="1"/>
            <a:r>
              <a:rPr lang="en-US" dirty="0" smtClean="0"/>
              <a:t>Huge literature since 1962</a:t>
            </a:r>
          </a:p>
          <a:p>
            <a:pPr lvl="1"/>
            <a:r>
              <a:rPr lang="en-US" dirty="0" smtClean="0"/>
              <a:t>Common practice: DC power flow (LP)</a:t>
            </a:r>
          </a:p>
          <a:p>
            <a:pPr lvl="1"/>
            <a:r>
              <a:rPr lang="en-US" dirty="0" smtClean="0"/>
              <a:t>Also: Newton-</a:t>
            </a:r>
            <a:r>
              <a:rPr lang="en-US" dirty="0" err="1" smtClean="0"/>
              <a:t>Ralphson</a:t>
            </a:r>
            <a:r>
              <a:rPr lang="en-US" dirty="0" smtClean="0"/>
              <a:t>, </a:t>
            </a:r>
            <a:r>
              <a:rPr lang="en-US" dirty="0"/>
              <a:t>i</a:t>
            </a:r>
            <a:r>
              <a:rPr lang="en-US" dirty="0" smtClean="0"/>
              <a:t>nterior point, 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9199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Semidefinite</a:t>
            </a:r>
            <a:r>
              <a:rPr lang="en-US" altLang="zh-CN" sz="3600" dirty="0" smtClean="0">
                <a:ea typeface="宋体" pitchFamily="2" charset="-122"/>
              </a:rPr>
              <a:t> program (SDP)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488745"/>
              </p:ext>
            </p:extLst>
          </p:nvPr>
        </p:nvGraphicFramePr>
        <p:xfrm>
          <a:off x="914400" y="1371600"/>
          <a:ext cx="47434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793" name="Equation" r:id="rId4" imgW="2057400" imgH="647700" progId="Equation.3">
                  <p:embed/>
                </p:oleObj>
              </mc:Choice>
              <mc:Fallback>
                <p:oleObj name="Equation" r:id="rId4" imgW="20574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1600"/>
                        <a:ext cx="4743450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3822918"/>
            <a:ext cx="723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Feasible set of QCQP is an </a:t>
            </a:r>
            <a:r>
              <a:rPr lang="en-US" sz="2800" i="1" dirty="0" smtClean="0">
                <a:solidFill>
                  <a:srgbClr val="0000FF"/>
                </a:solidFill>
              </a:rPr>
              <a:t>effective subset</a:t>
            </a:r>
            <a:r>
              <a:rPr lang="en-US" sz="2800" dirty="0" smtClean="0">
                <a:solidFill>
                  <a:srgbClr val="0000FF"/>
                </a:solidFill>
              </a:rPr>
              <a:t> of feasible set of SDP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FF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FF"/>
                </a:solidFill>
              </a:rPr>
              <a:t>SDP is a </a:t>
            </a:r>
            <a:r>
              <a:rPr lang="en-US" sz="2800" i="1" dirty="0" smtClean="0">
                <a:solidFill>
                  <a:srgbClr val="0000FF"/>
                </a:solidFill>
              </a:rPr>
              <a:t>relaxation</a:t>
            </a:r>
            <a:r>
              <a:rPr lang="en-US" sz="2800" dirty="0" smtClean="0">
                <a:solidFill>
                  <a:srgbClr val="0000FF"/>
                </a:solidFill>
              </a:rPr>
              <a:t> of QCQP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5723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Preview: solution strategy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76434" y="1447800"/>
            <a:ext cx="3352800" cy="990600"/>
            <a:chOff x="1752600" y="1676400"/>
            <a:chExt cx="3352800" cy="9906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37538" y="1676400"/>
              <a:ext cx="265965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 err="1">
                  <a:solidFill>
                    <a:srgbClr val="0000FF"/>
                  </a:solidFill>
                </a:rPr>
                <a:t>n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onconvex</a:t>
              </a:r>
              <a:r>
                <a:rPr lang="en-US" sz="2400" dirty="0" smtClean="0">
                  <a:solidFill>
                    <a:srgbClr val="0000FF"/>
                  </a:solidFill>
                </a:rPr>
                <a:t> QCQP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5034" y="1447800"/>
            <a:ext cx="3352800" cy="990600"/>
            <a:chOff x="1752600" y="1676400"/>
            <a:chExt cx="3352800" cy="9906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0933" y="1676400"/>
              <a:ext cx="3172864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</a:t>
              </a:r>
            </a:p>
            <a:p>
              <a:pPr algn="ctr"/>
              <a:r>
                <a:rPr lang="en-US" sz="2400" dirty="0">
                  <a:solidFill>
                    <a:srgbClr val="0000FF"/>
                  </a:solidFill>
                </a:rPr>
                <a:t>r</a:t>
              </a:r>
              <a:r>
                <a:rPr lang="en-US" sz="2400" dirty="0" smtClean="0">
                  <a:solidFill>
                    <a:srgbClr val="0000FF"/>
                  </a:solidFill>
                </a:rPr>
                <a:t>ank constrained SDP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20034" y="3131403"/>
            <a:ext cx="1519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SDP</a:t>
            </a:r>
          </a:p>
          <a:p>
            <a:pPr algn="ctr"/>
            <a:r>
              <a:rPr lang="en-US" sz="2400" dirty="0" smtClean="0"/>
              <a:t>relaxation</a:t>
            </a:r>
            <a:endParaRPr lang="en-US" sz="2400" dirty="0"/>
          </a:p>
        </p:txBody>
      </p:sp>
      <p:sp>
        <p:nvSpPr>
          <p:cNvPr id="2" name="Left-Right Arrow 1"/>
          <p:cNvSpPr/>
          <p:nvPr/>
        </p:nvSpPr>
        <p:spPr bwMode="auto">
          <a:xfrm>
            <a:off x="4729234" y="1752600"/>
            <a:ext cx="685800" cy="304800"/>
          </a:xfrm>
          <a:prstGeom prst="leftRight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own Arrow 2"/>
          <p:cNvSpPr/>
          <p:nvPr/>
        </p:nvSpPr>
        <p:spPr bwMode="auto">
          <a:xfrm>
            <a:off x="6939034" y="2438400"/>
            <a:ext cx="304800" cy="2209800"/>
          </a:xfrm>
          <a:prstGeom prst="downArrow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80249" y="3352800"/>
            <a:ext cx="3577038" cy="561704"/>
            <a:chOff x="1994415" y="3352800"/>
            <a:chExt cx="3577038" cy="561704"/>
          </a:xfrm>
        </p:grpSpPr>
        <p:sp>
          <p:nvSpPr>
            <p:cNvPr id="29" name="Down Arrow 28"/>
            <p:cNvSpPr/>
            <p:nvPr/>
          </p:nvSpPr>
          <p:spPr bwMode="auto">
            <a:xfrm rot="18840000" flipV="1">
              <a:off x="3647012" y="1990064"/>
              <a:ext cx="271843" cy="3577038"/>
            </a:xfrm>
            <a:prstGeom prst="downArrow">
              <a:avLst/>
            </a:prstGeom>
            <a:solidFill>
              <a:srgbClr val="BFBFB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3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47749933"/>
                </p:ext>
              </p:extLst>
            </p:nvPr>
          </p:nvGraphicFramePr>
          <p:xfrm>
            <a:off x="3733800" y="3352800"/>
            <a:ext cx="167640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9854" name="Equation" r:id="rId3" imgW="876300" imgH="203200" progId="Equation.3">
                    <p:embed/>
                  </p:oleObj>
                </mc:Choice>
                <mc:Fallback>
                  <p:oleObj name="Equation" r:id="rId3" imgW="876300" imgH="2032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800" y="3352800"/>
                          <a:ext cx="167640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76200" y="3124200"/>
            <a:ext cx="8458200" cy="3657600"/>
            <a:chOff x="228600" y="3505200"/>
            <a:chExt cx="8458200" cy="3657600"/>
          </a:xfrm>
        </p:grpSpPr>
        <p:sp>
          <p:nvSpPr>
            <p:cNvPr id="35" name="TextBox 34"/>
            <p:cNvSpPr txBox="1"/>
            <p:nvPr/>
          </p:nvSpPr>
          <p:spPr>
            <a:xfrm>
              <a:off x="228600" y="3505200"/>
              <a:ext cx="3948079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00FF"/>
                  </a:solidFill>
                </a:rPr>
                <a:t>Radial network: sufficient</a:t>
              </a:r>
            </a:p>
            <a:p>
              <a:r>
                <a:rPr lang="en-US" sz="2200" dirty="0">
                  <a:solidFill>
                    <a:srgbClr val="0000FF"/>
                  </a:solidFill>
                </a:rPr>
                <a:t>c</a:t>
              </a:r>
              <a:r>
                <a:rPr lang="en-US" sz="2200" dirty="0" smtClean="0">
                  <a:solidFill>
                    <a:srgbClr val="0000FF"/>
                  </a:solidFill>
                </a:rPr>
                <a:t>onditions for exact relaxation</a:t>
              </a:r>
            </a:p>
            <a:p>
              <a:endParaRPr lang="en-US" sz="1200" dirty="0">
                <a:solidFill>
                  <a:srgbClr val="0000FF"/>
                </a:solidFill>
              </a:endParaRPr>
            </a:p>
            <a:p>
              <a:r>
                <a:rPr lang="en-US" sz="2200" dirty="0" smtClean="0">
                  <a:solidFill>
                    <a:srgbClr val="0000FF"/>
                  </a:solidFill>
                </a:rPr>
                <a:t>Mesh network: </a:t>
              </a:r>
              <a:r>
                <a:rPr lang="en-US" sz="2200" dirty="0" err="1" smtClean="0">
                  <a:solidFill>
                    <a:srgbClr val="0000FF"/>
                  </a:solidFill>
                </a:rPr>
                <a:t>convexification</a:t>
              </a:r>
              <a:endParaRPr lang="en-US" sz="2200" dirty="0" smtClean="0">
                <a:solidFill>
                  <a:srgbClr val="0000FF"/>
                </a:solidFill>
              </a:endParaRPr>
            </a:p>
            <a:p>
              <a:r>
                <a:rPr lang="en-US" sz="2200" dirty="0">
                  <a:solidFill>
                    <a:srgbClr val="0000FF"/>
                  </a:solidFill>
                </a:rPr>
                <a:t>t</a:t>
              </a:r>
              <a:r>
                <a:rPr lang="en-US" sz="2200" dirty="0" smtClean="0">
                  <a:solidFill>
                    <a:srgbClr val="0000FF"/>
                  </a:solidFill>
                </a:rPr>
                <a:t>hrough phase shifters</a:t>
              </a:r>
              <a:endParaRPr lang="en-US" sz="22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24968" y="6731913"/>
              <a:ext cx="26618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solidFill>
                    <a:srgbClr val="0000FF"/>
                  </a:solidFill>
                </a:rPr>
                <a:t>Heuristic algorithms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415034" y="4724400"/>
            <a:ext cx="3352800" cy="990600"/>
            <a:chOff x="1752600" y="1676400"/>
            <a:chExt cx="3352800" cy="990600"/>
          </a:xfrm>
        </p:grpSpPr>
        <p:sp>
          <p:nvSpPr>
            <p:cNvPr id="27" name="Rounded Rectangle 26"/>
            <p:cNvSpPr/>
            <p:nvPr/>
          </p:nvSpPr>
          <p:spPr bwMode="auto">
            <a:xfrm>
              <a:off x="1752600" y="1676400"/>
              <a:ext cx="3352800" cy="9906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56710" y="1676400"/>
              <a:ext cx="162130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00FF"/>
                  </a:solidFill>
                </a:rPr>
                <a:t>OPF-</a:t>
              </a:r>
              <a:r>
                <a:rPr lang="en-US" sz="2800" dirty="0" err="1" smtClean="0">
                  <a:solidFill>
                    <a:srgbClr val="0000FF"/>
                  </a:solidFill>
                </a:rPr>
                <a:t>sdp</a:t>
              </a:r>
              <a:endParaRPr lang="en-US" sz="28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0000FF"/>
                  </a:solidFill>
                </a:rPr>
                <a:t>convex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8000" y="5410200"/>
            <a:ext cx="2671834" cy="1447800"/>
            <a:chOff x="2662166" y="5410200"/>
            <a:chExt cx="2671834" cy="1447800"/>
          </a:xfrm>
        </p:grpSpPr>
        <p:grpSp>
          <p:nvGrpSpPr>
            <p:cNvPr id="13" name="Group 12"/>
            <p:cNvGrpSpPr/>
            <p:nvPr/>
          </p:nvGrpSpPr>
          <p:grpSpPr>
            <a:xfrm>
              <a:off x="2662166" y="5410200"/>
              <a:ext cx="2367034" cy="609600"/>
              <a:chOff x="2662166" y="5410200"/>
              <a:chExt cx="2367034" cy="609600"/>
            </a:xfrm>
          </p:grpSpPr>
          <p:sp>
            <p:nvSpPr>
              <p:cNvPr id="10" name="Bent Arrow 9"/>
              <p:cNvSpPr/>
              <p:nvPr/>
            </p:nvSpPr>
            <p:spPr bwMode="auto">
              <a:xfrm rot="5400000" flipV="1">
                <a:off x="4381500" y="5372100"/>
                <a:ext cx="609600" cy="685800"/>
              </a:xfrm>
              <a:prstGeom prst="bentArrow">
                <a:avLst/>
              </a:prstGeom>
              <a:solidFill>
                <a:srgbClr val="BFBFB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aphicFrame>
            <p:nvGraphicFramePr>
              <p:cNvPr id="33" name="Object 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66802269"/>
                  </p:ext>
                </p:extLst>
              </p:nvPr>
            </p:nvGraphicFramePr>
            <p:xfrm>
              <a:off x="2662166" y="5607050"/>
              <a:ext cx="1676400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79855" name="Equation" r:id="rId5" imgW="876300" imgH="203200" progId="Equation.3">
                      <p:embed/>
                    </p:oleObj>
                  </mc:Choice>
                  <mc:Fallback>
                    <p:oleObj name="Equation" r:id="rId5" imgW="876300" imgH="203200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2166" y="5607050"/>
                            <a:ext cx="1676400" cy="4127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3" name="TextBox 42"/>
            <p:cNvSpPr txBox="1"/>
            <p:nvPr/>
          </p:nvSpPr>
          <p:spPr>
            <a:xfrm>
              <a:off x="3571979" y="6027003"/>
              <a:ext cx="17620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s</a:t>
              </a:r>
              <a:r>
                <a:rPr lang="en-US" sz="2400" dirty="0" smtClean="0"/>
                <a:t>olution not </a:t>
              </a:r>
            </a:p>
            <a:p>
              <a:pPr algn="ctr"/>
              <a:r>
                <a:rPr lang="en-US" sz="2400" dirty="0" smtClean="0"/>
                <a:t>meaningful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8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ea typeface="宋体" pitchFamily="2" charset="-122"/>
              </a:rPr>
              <a:t>SOCP in rotated form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557234"/>
              </p:ext>
            </p:extLst>
          </p:nvPr>
        </p:nvGraphicFramePr>
        <p:xfrm>
          <a:off x="914400" y="1390650"/>
          <a:ext cx="6529387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15" name="Equation" r:id="rId4" imgW="2832100" imgH="558800" progId="Equation.3">
                  <p:embed/>
                </p:oleObj>
              </mc:Choice>
              <mc:Fallback>
                <p:oleObj name="Equation" r:id="rId4" imgW="2832100" imgH="558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90650"/>
                        <a:ext cx="6529387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8200" y="3124200"/>
            <a:ext cx="7467600" cy="3717925"/>
            <a:chOff x="838200" y="3124200"/>
            <a:chExt cx="7467600" cy="3717925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3124200"/>
              <a:ext cx="7467600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Useful for OPF:</a:t>
              </a: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2800" dirty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endParaRPr lang="en-US" sz="1600" dirty="0" smtClean="0">
                <a:solidFill>
                  <a:srgbClr val="0000FF"/>
                </a:solidFill>
              </a:endParaRPr>
            </a:p>
            <a:p>
              <a:pPr marL="457200" indent="-457200">
                <a:buFont typeface="Arial"/>
                <a:buChar char="•"/>
              </a:pPr>
              <a:r>
                <a:rPr lang="en-US" sz="2800" dirty="0" smtClean="0">
                  <a:solidFill>
                    <a:srgbClr val="0000FF"/>
                  </a:solidFill>
                </a:rPr>
                <a:t>Transformation: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8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44629614"/>
                </p:ext>
              </p:extLst>
            </p:nvPr>
          </p:nvGraphicFramePr>
          <p:xfrm>
            <a:off x="2163763" y="3644900"/>
            <a:ext cx="4802187" cy="170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16" name="Equation" r:id="rId6" imgW="2082800" imgH="749300" progId="Equation.3">
                    <p:embed/>
                  </p:oleObj>
                </mc:Choice>
                <mc:Fallback>
                  <p:oleObj name="Equation" r:id="rId6" imgW="2082800" imgH="749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3763" y="3644900"/>
                          <a:ext cx="4802187" cy="1704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0474740"/>
                </p:ext>
              </p:extLst>
            </p:nvPr>
          </p:nvGraphicFramePr>
          <p:xfrm>
            <a:off x="2092325" y="5715000"/>
            <a:ext cx="6061075" cy="1127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0917" name="Equation" r:id="rId8" imgW="2628900" imgH="495300" progId="Equation.3">
                    <p:embed/>
                  </p:oleObj>
                </mc:Choice>
                <mc:Fallback>
                  <p:oleObj name="Equation" r:id="rId8" imgW="2628900" imgH="495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325" y="5715000"/>
                          <a:ext cx="6061075" cy="1127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542828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ea typeface="宋体" pitchFamily="2" charset="-122"/>
              </a:rPr>
              <a:t>Recap: QCQP, SDP, SOCP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7041458"/>
              </p:ext>
            </p:extLst>
          </p:nvPr>
        </p:nvGraphicFramePr>
        <p:xfrm>
          <a:off x="2754312" y="1219200"/>
          <a:ext cx="50942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39" name="Equation" r:id="rId4" imgW="2209800" imgH="482600" progId="Equation.3">
                  <p:embed/>
                </p:oleObj>
              </mc:Choice>
              <mc:Fallback>
                <p:oleObj name="Equation" r:id="rId4" imgW="2209800" imgH="482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2" y="1219200"/>
                        <a:ext cx="50942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903941"/>
              </p:ext>
            </p:extLst>
          </p:nvPr>
        </p:nvGraphicFramePr>
        <p:xfrm>
          <a:off x="2800350" y="3021012"/>
          <a:ext cx="47434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40" name="Equation" r:id="rId6" imgW="2057400" imgH="647700" progId="Equation.3">
                  <p:embed/>
                </p:oleObj>
              </mc:Choice>
              <mc:Fallback>
                <p:oleObj name="Equation" r:id="rId6" imgW="20574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3021012"/>
                        <a:ext cx="4743450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219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981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SDP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51155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SOCP </a:t>
            </a:r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749167"/>
              </p:ext>
            </p:extLst>
          </p:nvPr>
        </p:nvGraphicFramePr>
        <p:xfrm>
          <a:off x="2862263" y="5105400"/>
          <a:ext cx="4802187" cy="170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41" name="Equation" r:id="rId8" imgW="2082800" imgH="749300" progId="Equation.3">
                  <p:embed/>
                </p:oleObj>
              </mc:Choice>
              <mc:Fallback>
                <p:oleObj name="Equation" r:id="rId8" imgW="2082800" imgH="749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263" y="5105400"/>
                        <a:ext cx="4802187" cy="170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912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Mathematical preliminaries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153400" cy="4419600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err="1" smtClean="0">
                <a:solidFill>
                  <a:srgbClr val="BFBFBF"/>
                </a:solidFill>
              </a:rPr>
              <a:t>Semidefinite</a:t>
            </a:r>
            <a:r>
              <a:rPr lang="en-US" dirty="0" smtClean="0">
                <a:solidFill>
                  <a:srgbClr val="BFBFBF"/>
                </a:solidFill>
              </a:rPr>
              <a:t> programs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QCQP and </a:t>
            </a:r>
            <a:r>
              <a:rPr lang="en-US" dirty="0" err="1" smtClean="0">
                <a:solidFill>
                  <a:srgbClr val="BFBFBF"/>
                </a:solidFill>
              </a:rPr>
              <a:t>semidefinite</a:t>
            </a:r>
            <a:r>
              <a:rPr lang="en-US" dirty="0" smtClean="0">
                <a:solidFill>
                  <a:srgbClr val="BFBFBF"/>
                </a:solidFill>
              </a:rPr>
              <a:t> relaxations</a:t>
            </a:r>
          </a:p>
          <a:p>
            <a:pPr lvl="1"/>
            <a:r>
              <a:rPr lang="en-US" dirty="0" smtClean="0"/>
              <a:t>Partial matrices and completions</a:t>
            </a:r>
            <a:endParaRPr lang="en-US" dirty="0"/>
          </a:p>
          <a:p>
            <a:pPr lvl="1"/>
            <a:r>
              <a:rPr lang="en-US" dirty="0" err="1" smtClean="0"/>
              <a:t>Chordal</a:t>
            </a:r>
            <a:r>
              <a:rPr lang="en-US" dirty="0" smtClean="0"/>
              <a:t> relaxation</a:t>
            </a:r>
            <a:endParaRPr lang="en-US" dirty="0" smtClean="0">
              <a:solidFill>
                <a:srgbClr val="000000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7406" y="5951645"/>
            <a:ext cx="8175594" cy="982555"/>
            <a:chOff x="381000" y="5791200"/>
            <a:chExt cx="8175594" cy="9825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5791200"/>
              <a:ext cx="1563273" cy="982555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6003446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5984271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6023777"/>
              <a:ext cx="936853" cy="506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4800" y="6003446"/>
              <a:ext cx="631794" cy="533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75" y="6075454"/>
              <a:ext cx="1295400" cy="4613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5800" y="6079646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5125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Graphs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19200"/>
            <a:ext cx="79248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Graph </a:t>
            </a:r>
            <a:r>
              <a:rPr lang="en-US" sz="3200" i="1" dirty="0" smtClean="0">
                <a:latin typeface="Times New Roman"/>
                <a:cs typeface="Times New Roman"/>
              </a:rPr>
              <a:t>G = (V, E)</a:t>
            </a:r>
            <a:endParaRPr lang="en-US" i="1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i="1" dirty="0" smtClean="0"/>
              <a:t>Complete</a:t>
            </a:r>
            <a:r>
              <a:rPr lang="en-US" dirty="0" smtClean="0"/>
              <a:t> graph: all node pairs adjacent</a:t>
            </a:r>
          </a:p>
          <a:p>
            <a:pPr marL="0" indent="0">
              <a:buNone/>
            </a:pPr>
            <a:r>
              <a:rPr lang="en-US" i="1" dirty="0" smtClean="0"/>
              <a:t>Clique</a:t>
            </a:r>
            <a:r>
              <a:rPr lang="en-US" dirty="0" smtClean="0"/>
              <a:t>: complete </a:t>
            </a:r>
            <a:r>
              <a:rPr lang="en-US" dirty="0" err="1" smtClean="0"/>
              <a:t>subgraph</a:t>
            </a:r>
            <a:r>
              <a:rPr lang="en-US" dirty="0" smtClean="0"/>
              <a:t> of </a:t>
            </a:r>
            <a:r>
              <a:rPr lang="en-US" sz="3200" i="1" dirty="0" smtClean="0">
                <a:latin typeface="Times New Roman"/>
                <a:cs typeface="Times New Roman"/>
              </a:rPr>
              <a:t>G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sz="2000" dirty="0" smtClean="0"/>
              <a:t>An edge is a clique</a:t>
            </a:r>
          </a:p>
          <a:p>
            <a:pPr lvl="1"/>
            <a:r>
              <a:rPr lang="en-US" sz="2000" i="1" dirty="0" smtClean="0"/>
              <a:t>Maximal</a:t>
            </a:r>
            <a:r>
              <a:rPr lang="en-US" sz="2000" dirty="0" smtClean="0"/>
              <a:t> clique: a clique that is not a </a:t>
            </a:r>
            <a:r>
              <a:rPr lang="en-US" sz="2000" dirty="0" err="1" smtClean="0"/>
              <a:t>subgraph</a:t>
            </a:r>
            <a:r>
              <a:rPr lang="en-US" sz="2000" dirty="0" smtClean="0"/>
              <a:t> of another clique</a:t>
            </a:r>
          </a:p>
          <a:p>
            <a:pPr marL="0" indent="0">
              <a:buNone/>
            </a:pPr>
            <a:r>
              <a:rPr lang="en-US" i="1" dirty="0" err="1" smtClean="0"/>
              <a:t>Chordal</a:t>
            </a:r>
            <a:r>
              <a:rPr lang="en-US" dirty="0" smtClean="0"/>
              <a:t> graph: all minimal cycles have length 3 </a:t>
            </a:r>
          </a:p>
          <a:p>
            <a:pPr lvl="1"/>
            <a:r>
              <a:rPr lang="en-US" sz="2000" i="1" dirty="0" smtClean="0"/>
              <a:t>Minimal</a:t>
            </a:r>
            <a:r>
              <a:rPr lang="en-US" sz="2000" dirty="0" smtClean="0"/>
              <a:t> cycle: cycle without chord</a:t>
            </a:r>
          </a:p>
          <a:p>
            <a:pPr marL="0" indent="0">
              <a:buNone/>
            </a:pPr>
            <a:r>
              <a:rPr lang="en-US" i="1" dirty="0" err="1" smtClean="0"/>
              <a:t>Chordal</a:t>
            </a:r>
            <a:r>
              <a:rPr lang="en-US" i="1" dirty="0" smtClean="0"/>
              <a:t> </a:t>
            </a:r>
            <a:r>
              <a:rPr lang="en-US" i="1" dirty="0" err="1" smtClean="0"/>
              <a:t>ext</a:t>
            </a:r>
            <a:r>
              <a:rPr lang="en-US" dirty="0" smtClean="0"/>
              <a:t>: </a:t>
            </a:r>
            <a:r>
              <a:rPr lang="en-US" dirty="0" err="1" smtClean="0"/>
              <a:t>chordal</a:t>
            </a:r>
            <a:r>
              <a:rPr lang="en-US" dirty="0" smtClean="0"/>
              <a:t> graph containing 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</a:p>
          <a:p>
            <a:pPr lvl="1">
              <a:buClr>
                <a:srgbClr val="CC0000"/>
              </a:buClr>
            </a:pPr>
            <a:r>
              <a:rPr lang="en-US" sz="2000" dirty="0" smtClean="0">
                <a:solidFill>
                  <a:srgbClr val="000000"/>
                </a:solidFill>
              </a:rPr>
              <a:t>Every graph has a </a:t>
            </a:r>
            <a:r>
              <a:rPr lang="en-US" sz="2000" dirty="0" err="1" smtClean="0">
                <a:solidFill>
                  <a:srgbClr val="000000"/>
                </a:solidFill>
              </a:rPr>
              <a:t>chordal</a:t>
            </a:r>
            <a:r>
              <a:rPr lang="en-US" sz="2000" dirty="0" smtClean="0">
                <a:solidFill>
                  <a:srgbClr val="000000"/>
                </a:solidFill>
              </a:rPr>
              <a:t> extension</a:t>
            </a:r>
          </a:p>
          <a:p>
            <a:pPr lvl="1">
              <a:buClr>
                <a:srgbClr val="CC0000"/>
              </a:buClr>
            </a:pPr>
            <a:r>
              <a:rPr lang="en-US" sz="2000" dirty="0" err="1">
                <a:solidFill>
                  <a:srgbClr val="000000"/>
                </a:solidFill>
              </a:rPr>
              <a:t>C</a:t>
            </a:r>
            <a:r>
              <a:rPr lang="en-US" sz="2000" dirty="0" err="1" smtClean="0">
                <a:solidFill>
                  <a:srgbClr val="000000"/>
                </a:solidFill>
              </a:rPr>
              <a:t>hordal</a:t>
            </a:r>
            <a:r>
              <a:rPr lang="en-US" sz="2000" dirty="0" smtClean="0">
                <a:solidFill>
                  <a:srgbClr val="000000"/>
                </a:solidFill>
              </a:rPr>
              <a:t> extensions are not unique</a:t>
            </a:r>
            <a:endParaRPr lang="en-US" sz="2000" i="1" dirty="0">
              <a:latin typeface="Times New Roman"/>
              <a:cs typeface="Times New Roman"/>
            </a:endParaRPr>
          </a:p>
          <a:p>
            <a:pPr lvl="1"/>
            <a:endParaRPr lang="en-US" sz="2000" dirty="0"/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838200" y="1752600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smtClean="0"/>
              <a:t>Partial matrix</a:t>
            </a:r>
            <a:r>
              <a:rPr lang="en-US" dirty="0" smtClean="0"/>
              <a:t>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G</a:t>
            </a:r>
            <a:r>
              <a:rPr lang="en-US" dirty="0" smtClean="0">
                <a:latin typeface="Verdana"/>
                <a:cs typeface="Verdana"/>
              </a:rPr>
              <a:t> :</a:t>
            </a:r>
            <a:endParaRPr lang="en-US" sz="2400" dirty="0" smtClean="0">
              <a:latin typeface="Verdana"/>
              <a:cs typeface="Verdana"/>
            </a:endParaRPr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Partial matrices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7848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Fix an undirected graph </a:t>
            </a:r>
            <a:r>
              <a:rPr lang="en-US" sz="3200" i="1" dirty="0" smtClean="0">
                <a:latin typeface="Times New Roman"/>
                <a:cs typeface="Times New Roman"/>
              </a:rPr>
              <a:t>G = (V, E)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562173"/>
              </p:ext>
            </p:extLst>
          </p:nvPr>
        </p:nvGraphicFramePr>
        <p:xfrm>
          <a:off x="1676400" y="2286000"/>
          <a:ext cx="5791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926" name="Equation" r:id="rId4" imgW="2425700" imgH="317500" progId="Equation.3">
                  <p:embed/>
                </p:oleObj>
              </mc:Choice>
              <mc:Fallback>
                <p:oleObj name="Equation" r:id="rId4" imgW="2425700" imgH="317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86000"/>
                        <a:ext cx="5791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914400" y="3276600"/>
            <a:ext cx="7848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i="1" dirty="0" smtClean="0"/>
              <a:t>Completion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/>
              <a:t> </a:t>
            </a:r>
            <a:r>
              <a:rPr lang="en-US" dirty="0" smtClean="0"/>
              <a:t>of a partial matrix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G </a:t>
            </a:r>
            <a:r>
              <a:rPr lang="en-US" dirty="0" smtClean="0"/>
              <a:t>:</a:t>
            </a:r>
            <a:endParaRPr lang="en-US" sz="2400" dirty="0" smtClean="0"/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graphicFrame>
        <p:nvGraphicFramePr>
          <p:cNvPr id="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6376324"/>
              </p:ext>
            </p:extLst>
          </p:nvPr>
        </p:nvGraphicFramePr>
        <p:xfrm>
          <a:off x="1752600" y="3962400"/>
          <a:ext cx="23114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927" name="Equation" r:id="rId6" imgW="927100" imgH="215900" progId="Equation.3">
                  <p:embed/>
                </p:oleObj>
              </mc:Choice>
              <mc:Fallback>
                <p:oleObj name="Equation" r:id="rId6" imgW="9271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62400"/>
                        <a:ext cx="2311400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324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16835" y="2133600"/>
            <a:ext cx="8246165" cy="4572000"/>
            <a:chOff x="516835" y="2133600"/>
            <a:chExt cx="8246165" cy="4572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931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037202"/>
              </p:ext>
            </p:extLst>
          </p:nvPr>
        </p:nvGraphicFramePr>
        <p:xfrm>
          <a:off x="927100" y="1219200"/>
          <a:ext cx="63738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913" name="Equation" r:id="rId5" imgW="2908300" imgH="215900" progId="Equation.3">
                  <p:embed/>
                </p:oleObj>
              </mc:Choice>
              <mc:Fallback>
                <p:oleObj name="Equation" r:id="rId5" imgW="2908300" imgH="215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1219200"/>
                        <a:ext cx="63738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3124200" y="2286000"/>
            <a:ext cx="58674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9514" y="5334000"/>
            <a:ext cx="5029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completion:  full matrix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  that </a:t>
            </a:r>
          </a:p>
          <a:p>
            <a:r>
              <a:rPr lang="en-US" sz="2400" dirty="0"/>
              <a:t>	 </a:t>
            </a:r>
            <a:r>
              <a:rPr lang="en-US" sz="2400" dirty="0" smtClean="0"/>
              <a:t>         </a:t>
            </a:r>
            <a:r>
              <a:rPr lang="en-US" sz="2400" dirty="0"/>
              <a:t>agrees </a:t>
            </a:r>
            <a:r>
              <a:rPr lang="en-US" sz="2400" dirty="0" smtClean="0"/>
              <a:t>with 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i="1" baseline="-25000" dirty="0" smtClean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 on G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3043535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-vertex complete graph</a:t>
            </a:r>
          </a:p>
        </p:txBody>
      </p:sp>
    </p:spTree>
    <p:extLst>
      <p:ext uri="{BB962C8B-B14F-4D97-AF65-F5344CB8AC3E}">
        <p14:creationId xmlns:p14="http://schemas.microsoft.com/office/powerpoint/2010/main" val="31558353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7342208"/>
              </p:ext>
            </p:extLst>
          </p:nvPr>
        </p:nvGraphicFramePr>
        <p:xfrm>
          <a:off x="912813" y="1219200"/>
          <a:ext cx="66786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937" name="Equation" r:id="rId4" imgW="3048000" imgH="228600" progId="Equation.3">
                  <p:embed/>
                </p:oleObj>
              </mc:Choice>
              <mc:Fallback>
                <p:oleObj name="Equation" r:id="rId4" imgW="30480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219200"/>
                        <a:ext cx="667861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16835" y="21336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6019800" y="2286000"/>
            <a:ext cx="29718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3145" y="5638800"/>
            <a:ext cx="66557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latin typeface="Times New Roman"/>
                <a:cs typeface="Times New Roman"/>
              </a:rPr>
              <a:t>(G)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5562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392305"/>
              </p:ext>
            </p:extLst>
          </p:nvPr>
        </p:nvGraphicFramePr>
        <p:xfrm>
          <a:off x="912813" y="1219200"/>
          <a:ext cx="66786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961" name="Equation" r:id="rId4" imgW="3048000" imgH="228600" progId="Equation.3">
                  <p:embed/>
                </p:oleObj>
              </mc:Choice>
              <mc:Fallback>
                <p:oleObj name="Equation" r:id="rId4" imgW="30480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219200"/>
                        <a:ext cx="667861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16835" y="21336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093145" y="5638800"/>
              <a:ext cx="66557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X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43600" y="5638800"/>
              <a:ext cx="665571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X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5285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power flow (OPF)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8077200" cy="5105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OPF underlies many applications</a:t>
            </a:r>
          </a:p>
          <a:p>
            <a:pPr lvl="1"/>
            <a:r>
              <a:rPr lang="en-US" dirty="0" smtClean="0"/>
              <a:t>Unit commitment, economic dispatch</a:t>
            </a:r>
          </a:p>
          <a:p>
            <a:pPr lvl="1"/>
            <a:r>
              <a:rPr lang="en-US" dirty="0" smtClean="0"/>
              <a:t>State estimation</a:t>
            </a:r>
          </a:p>
          <a:p>
            <a:pPr lvl="1"/>
            <a:r>
              <a:rPr lang="en-US" dirty="0" smtClean="0"/>
              <a:t>Contingency analysis</a:t>
            </a:r>
          </a:p>
          <a:p>
            <a:pPr lvl="1"/>
            <a:r>
              <a:rPr lang="en-US" dirty="0" smtClean="0"/>
              <a:t>Feeder reconfiguration, topology control</a:t>
            </a:r>
          </a:p>
          <a:p>
            <a:pPr lvl="1"/>
            <a:r>
              <a:rPr lang="en-US" dirty="0"/>
              <a:t>Placement and sizing of capacitors, storage</a:t>
            </a:r>
          </a:p>
          <a:p>
            <a:pPr lvl="1"/>
            <a:r>
              <a:rPr lang="en-US" dirty="0" smtClean="0"/>
              <a:t>Volt/</a:t>
            </a:r>
            <a:r>
              <a:rPr lang="en-US" dirty="0" err="1" smtClean="0"/>
              <a:t>var</a:t>
            </a:r>
            <a:r>
              <a:rPr lang="en-US" dirty="0" smtClean="0"/>
              <a:t> control in distribution systems</a:t>
            </a:r>
          </a:p>
          <a:p>
            <a:pPr lvl="1"/>
            <a:r>
              <a:rPr lang="en-US" dirty="0" smtClean="0"/>
              <a:t>Demand </a:t>
            </a:r>
            <a:r>
              <a:rPr lang="en-US" dirty="0"/>
              <a:t>response, load control</a:t>
            </a:r>
          </a:p>
          <a:p>
            <a:pPr lvl="1"/>
            <a:r>
              <a:rPr lang="en-US" dirty="0"/>
              <a:t>Electric vehicle charging </a:t>
            </a:r>
            <a:endParaRPr lang="en-US" dirty="0" smtClean="0"/>
          </a:p>
          <a:p>
            <a:pPr lvl="1"/>
            <a:r>
              <a:rPr lang="en-US" dirty="0" smtClean="0"/>
              <a:t>Market power analysis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518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 bwMode="auto">
          <a:xfrm>
            <a:off x="838200" y="1752600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A partial matrix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G</a:t>
            </a:r>
            <a:r>
              <a:rPr lang="en-US" dirty="0" smtClean="0">
                <a:latin typeface="Verdana"/>
                <a:cs typeface="Verdana"/>
              </a:rPr>
              <a:t> is </a:t>
            </a:r>
            <a:r>
              <a:rPr lang="en-US" i="1" dirty="0" err="1" smtClean="0">
                <a:latin typeface="Verdana"/>
                <a:cs typeface="Verdana"/>
              </a:rPr>
              <a:t>psd</a:t>
            </a:r>
            <a:r>
              <a:rPr lang="en-US" dirty="0" smtClean="0">
                <a:latin typeface="Verdana"/>
                <a:cs typeface="Verdana"/>
              </a:rPr>
              <a:t> if </a:t>
            </a:r>
            <a:endParaRPr lang="en-US" sz="2400" dirty="0" smtClean="0">
              <a:latin typeface="Verdana"/>
              <a:cs typeface="Verdana"/>
            </a:endParaRPr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Partial matrices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78486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Fix an undirected graph </a:t>
            </a:r>
            <a:r>
              <a:rPr lang="en-US" sz="3200" i="1" dirty="0" smtClean="0">
                <a:latin typeface="Times New Roman"/>
                <a:cs typeface="Times New Roman"/>
              </a:rPr>
              <a:t>G = (V, E)</a:t>
            </a:r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220128"/>
              </p:ext>
            </p:extLst>
          </p:nvPr>
        </p:nvGraphicFramePr>
        <p:xfrm>
          <a:off x="1752600" y="2386013"/>
          <a:ext cx="536892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22" name="Equation" r:id="rId4" imgW="2247900" imgH="241300" progId="Equation.3">
                  <p:embed/>
                </p:oleObj>
              </mc:Choice>
              <mc:Fallback>
                <p:oleObj name="Equation" r:id="rId4" imgW="22479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86013"/>
                        <a:ext cx="536892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914400" y="3276600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A partial matrix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G</a:t>
            </a:r>
            <a:r>
              <a:rPr lang="en-US" dirty="0" smtClean="0">
                <a:latin typeface="Verdana"/>
                <a:cs typeface="Verdana"/>
              </a:rPr>
              <a:t> is </a:t>
            </a:r>
            <a:r>
              <a:rPr lang="en-US" i="1" dirty="0" smtClean="0">
                <a:latin typeface="Verdana"/>
                <a:cs typeface="Verdana"/>
              </a:rPr>
              <a:t>rank-1 </a:t>
            </a:r>
            <a:r>
              <a:rPr lang="en-US" dirty="0" smtClean="0">
                <a:latin typeface="Verdana"/>
                <a:cs typeface="Verdana"/>
              </a:rPr>
              <a:t>if </a:t>
            </a:r>
            <a:endParaRPr lang="en-US" sz="2400" dirty="0" smtClean="0">
              <a:latin typeface="Verdana"/>
              <a:cs typeface="Verdana"/>
            </a:endParaRPr>
          </a:p>
          <a:p>
            <a:pPr lvl="1"/>
            <a:endParaRPr lang="en-US" sz="2000" dirty="0" smtClean="0">
              <a:solidFill>
                <a:srgbClr val="0000FF"/>
              </a:solidFill>
            </a:endParaRPr>
          </a:p>
          <a:p>
            <a:pPr lvl="1"/>
            <a:endParaRPr lang="en-US" sz="1100" dirty="0"/>
          </a:p>
        </p:txBody>
      </p:sp>
      <p:graphicFrame>
        <p:nvGraphicFramePr>
          <p:cNvPr id="11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863341"/>
              </p:ext>
            </p:extLst>
          </p:nvPr>
        </p:nvGraphicFramePr>
        <p:xfrm>
          <a:off x="1735138" y="3910013"/>
          <a:ext cx="603726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23" name="Equation" r:id="rId6" imgW="2527300" imgH="241300" progId="Equation.3">
                  <p:embed/>
                </p:oleObj>
              </mc:Choice>
              <mc:Fallback>
                <p:oleObj name="Equation" r:id="rId6" imgW="2527300" imgH="241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910013"/>
                        <a:ext cx="6037262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882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Matrix completion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8077200" cy="205739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r>
              <a:rPr lang="en-US" dirty="0" smtClean="0"/>
              <a:t> [</a:t>
            </a:r>
            <a:r>
              <a:rPr lang="en-US" dirty="0" err="1" smtClean="0"/>
              <a:t>Grone</a:t>
            </a:r>
            <a:r>
              <a:rPr lang="en-US" dirty="0" smtClean="0"/>
              <a:t> et al 1984]</a:t>
            </a:r>
            <a:r>
              <a:rPr lang="en-US" b="1" u="sng" dirty="0" smtClean="0"/>
              <a:t>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dirty="0" smtClean="0"/>
              <a:t>Every </a:t>
            </a:r>
            <a:r>
              <a:rPr lang="en-US" dirty="0" err="1" smtClean="0"/>
              <a:t>psd</a:t>
            </a:r>
            <a:r>
              <a:rPr lang="en-US" dirty="0" smtClean="0"/>
              <a:t> partial matrix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has a </a:t>
            </a:r>
            <a:r>
              <a:rPr lang="en-US" dirty="0" err="1" smtClean="0"/>
              <a:t>psd</a:t>
            </a:r>
            <a:r>
              <a:rPr lang="en-US" dirty="0" smtClean="0"/>
              <a:t> completion if and only if </a:t>
            </a:r>
            <a:r>
              <a:rPr lang="en-US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is </a:t>
            </a:r>
            <a:r>
              <a:rPr lang="en-US" dirty="0" err="1" smtClean="0"/>
              <a:t>chordal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838200" y="419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6" rIns="91430" bIns="45716" numCol="1" anchor="t" anchorCtr="0" compatLnSpc="1">
            <a:prstTxWarp prst="textNoShape">
              <a:avLst/>
            </a:prstTxWarp>
          </a:bodyPr>
          <a:lstStyle>
            <a:lvl1pPr marL="469852" indent="-469852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7957" indent="-43651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304791" indent="-39524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000">
                <a:solidFill>
                  <a:schemeClr val="tx1"/>
                </a:solidFill>
                <a:latin typeface="+mn-lt"/>
              </a:defRPr>
            </a:lvl3pPr>
            <a:lvl4pPr marL="1693690" indent="-38731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93699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50852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3008004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65158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922311" indent="-39842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rgbClr val="0000FF"/>
                </a:solidFill>
              </a:rPr>
              <a:t>Motivates </a:t>
            </a:r>
            <a:r>
              <a:rPr lang="en-US" dirty="0" err="1" smtClean="0">
                <a:solidFill>
                  <a:srgbClr val="0000FF"/>
                </a:solidFill>
              </a:rPr>
              <a:t>chordal</a:t>
            </a:r>
            <a:r>
              <a:rPr lang="en-US" dirty="0" smtClean="0">
                <a:solidFill>
                  <a:srgbClr val="0000FF"/>
                </a:solidFill>
              </a:rPr>
              <a:t> relaxation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391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122362"/>
            <a:ext cx="7696200" cy="1697038"/>
            <a:chOff x="990600" y="4267200"/>
            <a:chExt cx="7696200" cy="1697038"/>
          </a:xfrm>
        </p:grpSpPr>
        <p:sp>
          <p:nvSpPr>
            <p:cNvPr id="3" name="TextBox 2"/>
            <p:cNvSpPr txBox="1"/>
            <p:nvPr/>
          </p:nvSpPr>
          <p:spPr>
            <a:xfrm>
              <a:off x="990600" y="4267200"/>
              <a:ext cx="76962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Consider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 full matrix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a </a:t>
              </a:r>
              <a:r>
                <a:rPr lang="en-US" sz="2400" dirty="0" err="1" smtClean="0"/>
                <a:t>chordal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ext</a:t>
              </a:r>
              <a:r>
                <a:rPr lang="en-US" sz="2400" dirty="0" smtClean="0"/>
                <a:t> of </a:t>
              </a:r>
              <a:r>
                <a:rPr lang="en-US" sz="2800" i="1" dirty="0">
                  <a:latin typeface="Times New Roman"/>
                  <a:cs typeface="Times New Roman"/>
                </a:rPr>
                <a:t>G</a:t>
              </a:r>
              <a:r>
                <a:rPr lang="en-US" sz="2400" dirty="0" smtClean="0"/>
                <a:t>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G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4498180"/>
                </p:ext>
              </p:extLst>
            </p:nvPr>
          </p:nvGraphicFramePr>
          <p:xfrm>
            <a:off x="2878137" y="4724400"/>
            <a:ext cx="322263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4333" name="Equation" r:id="rId4" imgW="444500" imgH="368300" progId="Equation.3">
                    <p:embed/>
                  </p:oleObj>
                </mc:Choice>
                <mc:Fallback>
                  <p:oleObj name="Equation" r:id="rId4" imgW="4445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137" y="4724400"/>
                          <a:ext cx="322263" cy="284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47762319"/>
                </p:ext>
              </p:extLst>
            </p:nvPr>
          </p:nvGraphicFramePr>
          <p:xfrm>
            <a:off x="3352800" y="5132387"/>
            <a:ext cx="66357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4334" name="Equation" r:id="rId6" imgW="914400" imgH="558800" progId="Equation.3">
                    <p:embed/>
                  </p:oleObj>
                </mc:Choice>
                <mc:Fallback>
                  <p:oleObj name="Equation" r:id="rId6" imgW="9144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5132387"/>
                          <a:ext cx="66357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2385383"/>
                </p:ext>
              </p:extLst>
            </p:nvPr>
          </p:nvGraphicFramePr>
          <p:xfrm>
            <a:off x="3395662" y="5562600"/>
            <a:ext cx="414338" cy="401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4335" name="Equation" r:id="rId8" imgW="571500" imgH="520700" progId="Equation.3">
                    <p:embed/>
                  </p:oleObj>
                </mc:Choice>
                <mc:Fallback>
                  <p:oleObj name="Equation" r:id="rId8" imgW="5715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662" y="5562600"/>
                          <a:ext cx="414338" cy="401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28661" y="1524000"/>
            <a:ext cx="813256" cy="1295400"/>
            <a:chOff x="28661" y="1524000"/>
            <a:chExt cx="813256" cy="1295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838200" y="1524000"/>
              <a:ext cx="0" cy="1295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28661" y="1715869"/>
              <a:ext cx="81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FF"/>
                  </a:solidFill>
                </a:rPr>
                <a:t>dec</a:t>
              </a:r>
              <a:endParaRPr lang="en-US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# </a:t>
              </a:r>
              <a:r>
                <a:rPr lang="en-US" dirty="0" err="1" smtClean="0">
                  <a:solidFill>
                    <a:srgbClr val="0000FF"/>
                  </a:solidFill>
                </a:rPr>
                <a:t>vars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290" y="3479800"/>
            <a:ext cx="8192310" cy="2768600"/>
            <a:chOff x="304800" y="3327400"/>
            <a:chExt cx="8192310" cy="2768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000" y="3327400"/>
              <a:ext cx="7354110" cy="1828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2366" y="5080000"/>
              <a:ext cx="4971144" cy="1016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35007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C1: 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" y="4038600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C2: </a:t>
              </a:r>
              <a:endParaRPr lang="en-US" sz="2400" dirty="0"/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990600" y="4572000"/>
              <a:ext cx="381000" cy="1524000"/>
            </a:xfrm>
            <a:prstGeom prst="lef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1009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C3: </a:t>
              </a:r>
              <a:endParaRPr lang="en-US" sz="2400" dirty="0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228600" y="4114800"/>
            <a:ext cx="8534400" cy="2209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010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122362"/>
            <a:ext cx="7696200" cy="1697038"/>
            <a:chOff x="990600" y="4267200"/>
            <a:chExt cx="7696200" cy="1697038"/>
          </a:xfrm>
        </p:grpSpPr>
        <p:sp>
          <p:nvSpPr>
            <p:cNvPr id="3" name="TextBox 2"/>
            <p:cNvSpPr txBox="1"/>
            <p:nvPr/>
          </p:nvSpPr>
          <p:spPr>
            <a:xfrm>
              <a:off x="990600" y="4267200"/>
              <a:ext cx="76962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Consider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 full matrix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a </a:t>
              </a:r>
              <a:r>
                <a:rPr lang="en-US" sz="2400" dirty="0" err="1" smtClean="0"/>
                <a:t>chordal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ext</a:t>
              </a:r>
              <a:r>
                <a:rPr lang="en-US" sz="2400" dirty="0" smtClean="0"/>
                <a:t> of </a:t>
              </a:r>
              <a:r>
                <a:rPr lang="en-US" sz="2800" i="1" dirty="0">
                  <a:latin typeface="Times New Roman"/>
                  <a:cs typeface="Times New Roman"/>
                </a:rPr>
                <a:t>G</a:t>
              </a:r>
              <a:r>
                <a:rPr lang="en-US" sz="2400" dirty="0" smtClean="0"/>
                <a:t>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G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13587602"/>
                </p:ext>
              </p:extLst>
            </p:nvPr>
          </p:nvGraphicFramePr>
          <p:xfrm>
            <a:off x="2878137" y="4724400"/>
            <a:ext cx="322263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5357" name="Equation" r:id="rId4" imgW="444500" imgH="368300" progId="Equation.3">
                    <p:embed/>
                  </p:oleObj>
                </mc:Choice>
                <mc:Fallback>
                  <p:oleObj name="Equation" r:id="rId4" imgW="4445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137" y="4724400"/>
                          <a:ext cx="322263" cy="284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07406882"/>
                </p:ext>
              </p:extLst>
            </p:nvPr>
          </p:nvGraphicFramePr>
          <p:xfrm>
            <a:off x="3352800" y="5132387"/>
            <a:ext cx="66357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5358" name="Equation" r:id="rId6" imgW="914400" imgH="558800" progId="Equation.3">
                    <p:embed/>
                  </p:oleObj>
                </mc:Choice>
                <mc:Fallback>
                  <p:oleObj name="Equation" r:id="rId6" imgW="9144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5132387"/>
                          <a:ext cx="66357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7932238"/>
                </p:ext>
              </p:extLst>
            </p:nvPr>
          </p:nvGraphicFramePr>
          <p:xfrm>
            <a:off x="3395662" y="5562600"/>
            <a:ext cx="414338" cy="401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5359" name="Equation" r:id="rId8" imgW="571500" imgH="520700" progId="Equation.3">
                    <p:embed/>
                  </p:oleObj>
                </mc:Choice>
                <mc:Fallback>
                  <p:oleObj name="Equation" r:id="rId8" imgW="5715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662" y="5562600"/>
                          <a:ext cx="414338" cy="401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28661" y="1524000"/>
            <a:ext cx="813256" cy="1295400"/>
            <a:chOff x="28661" y="1524000"/>
            <a:chExt cx="813256" cy="1295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838200" y="1524000"/>
              <a:ext cx="0" cy="1295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28661" y="1715869"/>
              <a:ext cx="81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FF"/>
                  </a:solidFill>
                </a:rPr>
                <a:t>dec</a:t>
              </a:r>
              <a:endParaRPr lang="en-US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# </a:t>
              </a:r>
              <a:r>
                <a:rPr lang="en-US" dirty="0" err="1" smtClean="0">
                  <a:solidFill>
                    <a:srgbClr val="0000FF"/>
                  </a:solidFill>
                </a:rPr>
                <a:t>vars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290" y="3479800"/>
            <a:ext cx="8192310" cy="2768600"/>
            <a:chOff x="304800" y="3327400"/>
            <a:chExt cx="8192310" cy="2768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000" y="3327400"/>
              <a:ext cx="7354110" cy="1828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2366" y="5080000"/>
              <a:ext cx="4971144" cy="1016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35007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C1: 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" y="4038600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C2: </a:t>
              </a:r>
              <a:endParaRPr lang="en-US" sz="2400" dirty="0"/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990600" y="4572000"/>
              <a:ext cx="381000" cy="1524000"/>
            </a:xfrm>
            <a:prstGeom prst="lef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1009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C3: </a:t>
              </a:r>
              <a:endParaRPr lang="en-US" sz="2400" dirty="0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228600" y="4648200"/>
            <a:ext cx="8534400" cy="1676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87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122362"/>
            <a:ext cx="7696200" cy="1697038"/>
            <a:chOff x="990600" y="4267200"/>
            <a:chExt cx="7696200" cy="1697038"/>
          </a:xfrm>
        </p:grpSpPr>
        <p:sp>
          <p:nvSpPr>
            <p:cNvPr id="3" name="TextBox 2"/>
            <p:cNvSpPr txBox="1"/>
            <p:nvPr/>
          </p:nvSpPr>
          <p:spPr>
            <a:xfrm>
              <a:off x="990600" y="4267200"/>
              <a:ext cx="76962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Consider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 full matrix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a </a:t>
              </a:r>
              <a:r>
                <a:rPr lang="en-US" sz="2400" dirty="0" err="1" smtClean="0"/>
                <a:t>chordal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ext</a:t>
              </a:r>
              <a:r>
                <a:rPr lang="en-US" sz="2400" dirty="0" smtClean="0"/>
                <a:t> of </a:t>
              </a:r>
              <a:r>
                <a:rPr lang="en-US" sz="2800" i="1" dirty="0">
                  <a:latin typeface="Times New Roman"/>
                  <a:cs typeface="Times New Roman"/>
                </a:rPr>
                <a:t>G</a:t>
              </a:r>
              <a:r>
                <a:rPr lang="en-US" sz="2400" dirty="0" smtClean="0"/>
                <a:t>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400" dirty="0"/>
                <a:t> </a:t>
              </a:r>
              <a:r>
                <a:rPr lang="en-US" sz="2400" dirty="0" smtClean="0"/>
                <a:t>partial matrix           defined on </a:t>
              </a:r>
              <a:r>
                <a:rPr lang="en-US" sz="2800" i="1" dirty="0" smtClean="0">
                  <a:latin typeface="Times New Roman"/>
                  <a:cs typeface="Times New Roman"/>
                </a:rPr>
                <a:t>G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graphicFrame>
          <p:nvGraphicFramePr>
            <p:cNvPr id="13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18548570"/>
                </p:ext>
              </p:extLst>
            </p:nvPr>
          </p:nvGraphicFramePr>
          <p:xfrm>
            <a:off x="2878137" y="4724400"/>
            <a:ext cx="322263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6395" name="Equation" r:id="rId4" imgW="444500" imgH="368300" progId="Equation.3">
                    <p:embed/>
                  </p:oleObj>
                </mc:Choice>
                <mc:Fallback>
                  <p:oleObj name="Equation" r:id="rId4" imgW="444500" imgH="3683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8137" y="4724400"/>
                          <a:ext cx="322263" cy="284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28136466"/>
                </p:ext>
              </p:extLst>
            </p:nvPr>
          </p:nvGraphicFramePr>
          <p:xfrm>
            <a:off x="3352800" y="5132387"/>
            <a:ext cx="66357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6396" name="Equation" r:id="rId6" imgW="914400" imgH="558800" progId="Equation.3">
                    <p:embed/>
                  </p:oleObj>
                </mc:Choice>
                <mc:Fallback>
                  <p:oleObj name="Equation" r:id="rId6" imgW="914400" imgH="5588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5132387"/>
                          <a:ext cx="66357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54396657"/>
                </p:ext>
              </p:extLst>
            </p:nvPr>
          </p:nvGraphicFramePr>
          <p:xfrm>
            <a:off x="3395662" y="5562600"/>
            <a:ext cx="414338" cy="401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6397" name="Equation" r:id="rId8" imgW="571500" imgH="520700" progId="Equation.3">
                    <p:embed/>
                  </p:oleObj>
                </mc:Choice>
                <mc:Fallback>
                  <p:oleObj name="Equation" r:id="rId8" imgW="571500" imgH="5207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662" y="5562600"/>
                          <a:ext cx="414338" cy="401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8"/>
          <p:cNvGrpSpPr/>
          <p:nvPr/>
        </p:nvGrpSpPr>
        <p:grpSpPr>
          <a:xfrm>
            <a:off x="28661" y="1524000"/>
            <a:ext cx="813256" cy="1295400"/>
            <a:chOff x="28661" y="1524000"/>
            <a:chExt cx="813256" cy="1295400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838200" y="1524000"/>
              <a:ext cx="0" cy="1295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28661" y="1715869"/>
              <a:ext cx="813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FF"/>
                  </a:solidFill>
                </a:rPr>
                <a:t>dec</a:t>
              </a:r>
              <a:endParaRPr lang="en-US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# </a:t>
              </a:r>
              <a:r>
                <a:rPr lang="en-US" dirty="0" err="1" smtClean="0">
                  <a:solidFill>
                    <a:srgbClr val="0000FF"/>
                  </a:solidFill>
                </a:rPr>
                <a:t>vars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290" y="3479800"/>
            <a:ext cx="8192310" cy="2768600"/>
            <a:chOff x="304800" y="3327400"/>
            <a:chExt cx="8192310" cy="2768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3000" y="3327400"/>
              <a:ext cx="7354110" cy="1828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92366" y="5080000"/>
              <a:ext cx="4971144" cy="1016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35007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C1: 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" y="4038600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C2: </a:t>
              </a:r>
              <a:endParaRPr lang="en-US" sz="2400" dirty="0"/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990600" y="4572000"/>
              <a:ext cx="381000" cy="1524000"/>
            </a:xfrm>
            <a:prstGeom prst="lef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1009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C3: </a:t>
              </a:r>
              <a:endParaRPr lang="en-US" sz="2400" dirty="0"/>
            </a:p>
          </p:txBody>
        </p:sp>
      </p:grpSp>
      <p:graphicFrame>
        <p:nvGraphicFramePr>
          <p:cNvPr id="2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7012705"/>
              </p:ext>
            </p:extLst>
          </p:nvPr>
        </p:nvGraphicFramePr>
        <p:xfrm>
          <a:off x="2590800" y="5497512"/>
          <a:ext cx="1066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6398" name="Equation" r:id="rId12" imgW="1549400" imgH="673100" progId="Equation.3">
                  <p:embed/>
                </p:oleObj>
              </mc:Choice>
              <mc:Fallback>
                <p:oleObj name="Equation" r:id="rId12" imgW="1549400" imgH="673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97512"/>
                        <a:ext cx="1066800" cy="52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8851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8290" y="3479800"/>
            <a:ext cx="8192310" cy="2768600"/>
            <a:chOff x="304800" y="3327400"/>
            <a:chExt cx="8192310" cy="2768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3327400"/>
              <a:ext cx="7354110" cy="1828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2366" y="5080000"/>
              <a:ext cx="4971144" cy="1016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35007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C1: 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" y="4038600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C2: </a:t>
              </a:r>
              <a:endParaRPr lang="en-US" sz="2400" dirty="0"/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990600" y="4572000"/>
              <a:ext cx="381000" cy="1524000"/>
            </a:xfrm>
            <a:prstGeom prst="lef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1009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C3: </a:t>
              </a:r>
              <a:endParaRPr lang="en-US" sz="2400" dirty="0"/>
            </a:p>
          </p:txBody>
        </p:sp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9248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C1 = C2 = C3</a:t>
            </a:r>
            <a:endParaRPr lang="en-US" dirty="0"/>
          </a:p>
        </p:txBody>
      </p:sp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600715"/>
              </p:ext>
            </p:extLst>
          </p:nvPr>
        </p:nvGraphicFramePr>
        <p:xfrm>
          <a:off x="2590800" y="5497512"/>
          <a:ext cx="1066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377" name="Equation" r:id="rId6" imgW="1549400" imgH="673100" progId="Equation.3">
                  <p:embed/>
                </p:oleObj>
              </mc:Choice>
              <mc:Fallback>
                <p:oleObj name="Equation" r:id="rId6" imgW="1549400" imgH="673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97512"/>
                        <a:ext cx="1066800" cy="52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00600" y="6197024"/>
            <a:ext cx="419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sz="1600" dirty="0" smtClean="0">
                <a:solidFill>
                  <a:srgbClr val="0000FF"/>
                </a:solidFill>
              </a:rPr>
              <a:t>Bose, Low, </a:t>
            </a:r>
            <a:r>
              <a:rPr lang="en-US" sz="1600" dirty="0" err="1" smtClean="0">
                <a:solidFill>
                  <a:srgbClr val="0000FF"/>
                </a:solidFill>
              </a:rPr>
              <a:t>Chandy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Allerton</a:t>
            </a:r>
            <a:r>
              <a:rPr lang="en-US" sz="1600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sz="1600" dirty="0" smtClean="0">
                <a:solidFill>
                  <a:srgbClr val="0000FF"/>
                </a:solidFill>
              </a:rPr>
              <a:t>Bose, Low, </a:t>
            </a:r>
            <a:r>
              <a:rPr lang="en-US" sz="1600" dirty="0" err="1" smtClean="0">
                <a:solidFill>
                  <a:srgbClr val="0000FF"/>
                </a:solidFill>
              </a:rPr>
              <a:t>Teeraratkul</a:t>
            </a:r>
            <a:r>
              <a:rPr lang="en-US" sz="1600" dirty="0" smtClean="0">
                <a:solidFill>
                  <a:srgbClr val="0000FF"/>
                </a:solidFill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</a:rPr>
              <a:t>Hassibi</a:t>
            </a:r>
            <a:r>
              <a:rPr lang="en-US" sz="1600" dirty="0" smtClean="0">
                <a:solidFill>
                  <a:srgbClr val="0000FF"/>
                </a:solidFill>
              </a:rPr>
              <a:t> TAC2014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80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16835" y="15240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6019800" y="1676400"/>
            <a:ext cx="29718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3145" y="5029200"/>
            <a:ext cx="66557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latin typeface="Times New Roman"/>
                <a:cs typeface="Times New Roman"/>
              </a:rPr>
              <a:t>(G)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96000" y="1730276"/>
            <a:ext cx="3015431" cy="2613124"/>
            <a:chOff x="6096000" y="2339876"/>
            <a:chExt cx="3015431" cy="2613124"/>
          </a:xfrm>
        </p:grpSpPr>
        <p:sp>
          <p:nvSpPr>
            <p:cNvPr id="18" name="TextBox 17"/>
            <p:cNvSpPr txBox="1"/>
            <p:nvPr/>
          </p:nvSpPr>
          <p:spPr>
            <a:xfrm>
              <a:off x="6400800" y="2339876"/>
              <a:ext cx="2710631" cy="2000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</a:rPr>
                <a:t>C1 = C2 means:</a:t>
              </a:r>
            </a:p>
            <a:p>
              <a:endParaRPr lang="en-US" sz="2400" dirty="0" smtClean="0">
                <a:solidFill>
                  <a:srgbClr val="0000FF"/>
                </a:solidFill>
              </a:endParaRPr>
            </a:p>
            <a:p>
              <a:r>
                <a:rPr lang="en-US" sz="28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W</a:t>
              </a:r>
              <a:r>
                <a:rPr lang="en-US" sz="2400" dirty="0" smtClean="0">
                  <a:solidFill>
                    <a:srgbClr val="0000FF"/>
                  </a:solidFill>
                </a:rPr>
                <a:t>     is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psd</a:t>
              </a:r>
              <a:r>
                <a:rPr lang="en-US" sz="2400" dirty="0" smtClean="0">
                  <a:solidFill>
                    <a:srgbClr val="0000FF"/>
                  </a:solidFill>
                </a:rPr>
                <a:t> rank-1</a:t>
              </a:r>
            </a:p>
            <a:p>
              <a:r>
                <a:rPr lang="en-US" sz="2400" dirty="0" err="1" smtClean="0">
                  <a:solidFill>
                    <a:srgbClr val="0000FF"/>
                  </a:solidFill>
                </a:rPr>
                <a:t>iff</a:t>
              </a:r>
              <a:endParaRPr lang="en-US" sz="2400" dirty="0" smtClean="0">
                <a:solidFill>
                  <a:srgbClr val="0000FF"/>
                </a:solidFill>
              </a:endParaRPr>
            </a:p>
            <a:p>
              <a:r>
                <a:rPr lang="en-US" sz="2400" i="1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W</a:t>
              </a:r>
              <a:r>
                <a:rPr lang="en-US" sz="2400" i="1" baseline="-25000" dirty="0" err="1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c</a:t>
              </a:r>
              <a:r>
                <a:rPr lang="en-US" sz="2400" i="1" baseline="-25000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(G)</a:t>
              </a:r>
              <a:r>
                <a:rPr lang="en-US" sz="2400" dirty="0">
                  <a:solidFill>
                    <a:srgbClr val="0000FF"/>
                  </a:solidFill>
                </a:rPr>
                <a:t> </a:t>
              </a:r>
              <a:r>
                <a:rPr lang="en-US" sz="2400" dirty="0" smtClean="0">
                  <a:solidFill>
                    <a:srgbClr val="0000FF"/>
                  </a:solidFill>
                </a:rPr>
                <a:t>is </a:t>
              </a:r>
              <a:r>
                <a:rPr lang="en-US" sz="2400" dirty="0" err="1" smtClean="0">
                  <a:solidFill>
                    <a:srgbClr val="0000FF"/>
                  </a:solidFill>
                </a:rPr>
                <a:t>psd</a:t>
              </a:r>
              <a:r>
                <a:rPr lang="en-US" sz="2400" dirty="0" smtClean="0">
                  <a:solidFill>
                    <a:srgbClr val="0000FF"/>
                  </a:solidFill>
                </a:rPr>
                <a:t> rank-1   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6096000" y="4343400"/>
              <a:ext cx="457200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6205125" y="4419600"/>
            <a:ext cx="293887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iff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these 2 </a:t>
            </a:r>
            <a:r>
              <a:rPr lang="en-US" sz="2400" dirty="0" err="1" smtClean="0">
                <a:solidFill>
                  <a:srgbClr val="0000FF"/>
                </a:solidFill>
              </a:rPr>
              <a:t>submatrices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are </a:t>
            </a:r>
            <a:r>
              <a:rPr lang="en-US" sz="2400" dirty="0" err="1" smtClean="0">
                <a:solidFill>
                  <a:srgbClr val="0000FF"/>
                </a:solidFill>
              </a:rPr>
              <a:t>psd</a:t>
            </a:r>
            <a:r>
              <a:rPr lang="en-US" sz="2400" dirty="0" smtClean="0">
                <a:solidFill>
                  <a:srgbClr val="0000FF"/>
                </a:solidFill>
              </a:rPr>
              <a:t> rank-1 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5125" y="5616714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much smaller for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large sparse network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3400" y="4343400"/>
            <a:ext cx="54102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29728"/>
              </p:ext>
            </p:extLst>
          </p:nvPr>
        </p:nvGraphicFramePr>
        <p:xfrm>
          <a:off x="609600" y="4489745"/>
          <a:ext cx="2362200" cy="145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415" name="Equation" r:id="rId5" imgW="5791200" imgH="3365500" progId="Equation.3">
                  <p:embed/>
                </p:oleObj>
              </mc:Choice>
              <mc:Fallback>
                <p:oleObj name="Equation" r:id="rId5" imgW="57912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4489745"/>
                        <a:ext cx="2362200" cy="1453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76363"/>
              </p:ext>
            </p:extLst>
          </p:nvPr>
        </p:nvGraphicFramePr>
        <p:xfrm>
          <a:off x="3505200" y="4495800"/>
          <a:ext cx="2514600" cy="14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416" name="Equation" r:id="rId7" imgW="6184900" imgH="3365500" progId="Equation.3">
                  <p:embed/>
                </p:oleObj>
              </mc:Choice>
              <mc:Fallback>
                <p:oleObj name="Equation" r:id="rId7" imgW="61849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5200" y="4495800"/>
                        <a:ext cx="2514600" cy="14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114800" y="4495800"/>
            <a:ext cx="1066800" cy="8382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495800" y="4800600"/>
            <a:ext cx="1447800" cy="11430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242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16835" y="15240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93145" y="5029200"/>
            <a:ext cx="66557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latin typeface="Times New Roman"/>
                <a:cs typeface="Times New Roman"/>
              </a:rPr>
              <a:t>(G)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3400" y="4343400"/>
            <a:ext cx="54102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994331"/>
              </p:ext>
            </p:extLst>
          </p:nvPr>
        </p:nvGraphicFramePr>
        <p:xfrm>
          <a:off x="609600" y="4489745"/>
          <a:ext cx="2362200" cy="145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439" name="Equation" r:id="rId5" imgW="5791200" imgH="3365500" progId="Equation.3">
                  <p:embed/>
                </p:oleObj>
              </mc:Choice>
              <mc:Fallback>
                <p:oleObj name="Equation" r:id="rId5" imgW="57912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4489745"/>
                        <a:ext cx="2362200" cy="1453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19235"/>
              </p:ext>
            </p:extLst>
          </p:nvPr>
        </p:nvGraphicFramePr>
        <p:xfrm>
          <a:off x="3505200" y="4495800"/>
          <a:ext cx="2514600" cy="14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440" name="Equation" r:id="rId7" imgW="6184900" imgH="3365500" progId="Equation.3">
                  <p:embed/>
                </p:oleObj>
              </mc:Choice>
              <mc:Fallback>
                <p:oleObj name="Equation" r:id="rId7" imgW="61849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5200" y="4495800"/>
                        <a:ext cx="2514600" cy="14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114800" y="4495800"/>
            <a:ext cx="1066800" cy="8382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495800" y="4800600"/>
            <a:ext cx="1447800" cy="11430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352800" y="1676400"/>
            <a:ext cx="56388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66800" y="44958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828800" y="51054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09800" y="54102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4800" y="1730276"/>
            <a:ext cx="487508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C1 = C3 means: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solidFill>
                  <a:srgbClr val="0000FF"/>
                </a:solidFill>
              </a:rPr>
              <a:t>   is </a:t>
            </a:r>
            <a:r>
              <a:rPr lang="en-US" sz="2400" dirty="0" err="1" smtClean="0">
                <a:solidFill>
                  <a:srgbClr val="0000FF"/>
                </a:solidFill>
              </a:rPr>
              <a:t>psd</a:t>
            </a:r>
            <a:r>
              <a:rPr lang="en-US" sz="2400" dirty="0" smtClean="0">
                <a:solidFill>
                  <a:srgbClr val="0000FF"/>
                </a:solidFill>
              </a:rPr>
              <a:t> rank-1  </a:t>
            </a:r>
            <a:r>
              <a:rPr lang="en-US" sz="2400" dirty="0" err="1" smtClean="0">
                <a:solidFill>
                  <a:srgbClr val="0000FF"/>
                </a:solidFill>
              </a:rPr>
              <a:t>iff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4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 </a:t>
            </a:r>
            <a:r>
              <a:rPr lang="en-US" sz="2400" dirty="0" smtClean="0">
                <a:solidFill>
                  <a:srgbClr val="0000FF"/>
                </a:solidFill>
              </a:rPr>
              <a:t> is </a:t>
            </a:r>
            <a:r>
              <a:rPr lang="en-US" sz="2400" dirty="0" err="1" smtClean="0">
                <a:solidFill>
                  <a:srgbClr val="0000FF"/>
                </a:solidFill>
              </a:rPr>
              <a:t>psd</a:t>
            </a:r>
            <a:r>
              <a:rPr lang="en-US" sz="2400" dirty="0" smtClean="0">
                <a:solidFill>
                  <a:srgbClr val="0000FF"/>
                </a:solidFill>
              </a:rPr>
              <a:t> rank-1 and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      satisfies cycle </a:t>
            </a:r>
            <a:r>
              <a:rPr lang="en-US" sz="2400" dirty="0" err="1">
                <a:solidFill>
                  <a:srgbClr val="0000FF"/>
                </a:solidFill>
              </a:rPr>
              <a:t>cond</a:t>
            </a:r>
            <a:r>
              <a:rPr lang="en-US" sz="2400" dirty="0">
                <a:solidFill>
                  <a:srgbClr val="0000FF"/>
                </a:solidFill>
              </a:rPr>
              <a:t>  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err="1" smtClean="0">
                <a:solidFill>
                  <a:srgbClr val="0000FF"/>
                </a:solidFill>
              </a:rPr>
              <a:t>iff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5  2x2 </a:t>
            </a:r>
            <a:r>
              <a:rPr lang="en-US" sz="2400" dirty="0" err="1" smtClean="0">
                <a:solidFill>
                  <a:srgbClr val="0000FF"/>
                </a:solidFill>
              </a:rPr>
              <a:t>submatrices</a:t>
            </a:r>
            <a:r>
              <a:rPr lang="en-US" sz="2400" dirty="0" smtClean="0">
                <a:solidFill>
                  <a:srgbClr val="0000FF"/>
                </a:solidFill>
              </a:rPr>
              <a:t> are </a:t>
            </a:r>
            <a:r>
              <a:rPr lang="en-US" sz="2400" dirty="0" err="1" smtClean="0">
                <a:solidFill>
                  <a:srgbClr val="0000FF"/>
                </a:solidFill>
              </a:rPr>
              <a:t>psd</a:t>
            </a:r>
            <a:r>
              <a:rPr lang="en-US" sz="2400" dirty="0" smtClean="0">
                <a:solidFill>
                  <a:srgbClr val="0000FF"/>
                </a:solidFill>
              </a:rPr>
              <a:t> rank-1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and satisfies cycle </a:t>
            </a:r>
            <a:r>
              <a:rPr lang="en-US" sz="2400" dirty="0" err="1" smtClean="0">
                <a:solidFill>
                  <a:srgbClr val="0000FF"/>
                </a:solidFill>
              </a:rPr>
              <a:t>cond</a:t>
            </a:r>
            <a:r>
              <a:rPr lang="en-US" sz="2400" dirty="0" smtClean="0">
                <a:solidFill>
                  <a:srgbClr val="0000FF"/>
                </a:solidFill>
              </a:rPr>
              <a:t>  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3124200" y="3581400"/>
            <a:ext cx="106680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4114800" y="5464314"/>
            <a:ext cx="278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much much smaller for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large sparse network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23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8290" y="3479800"/>
            <a:ext cx="8192310" cy="2768600"/>
            <a:chOff x="304800" y="3327400"/>
            <a:chExt cx="8192310" cy="2768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3327400"/>
              <a:ext cx="7354110" cy="18288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2366" y="5080000"/>
              <a:ext cx="4971144" cy="1016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" y="35007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C1: 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4800" y="4038600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C2: </a:t>
              </a:r>
              <a:endParaRPr lang="en-US" sz="2400" dirty="0"/>
            </a:p>
          </p:txBody>
        </p:sp>
        <p:sp>
          <p:nvSpPr>
            <p:cNvPr id="17" name="Left Brace 16"/>
            <p:cNvSpPr/>
            <p:nvPr/>
          </p:nvSpPr>
          <p:spPr bwMode="auto">
            <a:xfrm>
              <a:off x="990600" y="4572000"/>
              <a:ext cx="381000" cy="1524000"/>
            </a:xfrm>
            <a:prstGeom prst="leftBrac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5100935"/>
              <a:ext cx="663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C3: </a:t>
              </a:r>
              <a:endParaRPr lang="en-US" sz="2400" dirty="0"/>
            </a:p>
          </p:txBody>
        </p:sp>
      </p:grp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9248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C1 = C2 = C3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209800"/>
            <a:ext cx="6644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Moreover, given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lang="en-US" sz="2400" dirty="0" smtClean="0">
                <a:solidFill>
                  <a:srgbClr val="0000FF"/>
                </a:solidFill>
              </a:rPr>
              <a:t> that satisfies C3, there is a </a:t>
            </a:r>
          </a:p>
          <a:p>
            <a:r>
              <a:rPr lang="en-US" sz="2400" u="sng" dirty="0" smtClean="0">
                <a:solidFill>
                  <a:srgbClr val="0000FF"/>
                </a:solidFill>
              </a:rPr>
              <a:t>unique</a:t>
            </a:r>
            <a:r>
              <a:rPr lang="en-US" sz="2400" dirty="0" smtClean="0">
                <a:solidFill>
                  <a:srgbClr val="0000FF"/>
                </a:solidFill>
              </a:rPr>
              <a:t> completion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solidFill>
                  <a:srgbClr val="0000FF"/>
                </a:solidFill>
              </a:rPr>
              <a:t> that satisfies C1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158747"/>
              </p:ext>
            </p:extLst>
          </p:nvPr>
        </p:nvGraphicFramePr>
        <p:xfrm>
          <a:off x="2590800" y="5497512"/>
          <a:ext cx="1066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449" name="Equation" r:id="rId6" imgW="1549400" imgH="673100" progId="Equation.3">
                  <p:embed/>
                </p:oleObj>
              </mc:Choice>
              <mc:Fallback>
                <p:oleObj name="Equation" r:id="rId6" imgW="1549400" imgH="673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97512"/>
                        <a:ext cx="1066800" cy="52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800600" y="6197024"/>
            <a:ext cx="4191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sz="1600" dirty="0" smtClean="0">
                <a:solidFill>
                  <a:srgbClr val="0000FF"/>
                </a:solidFill>
              </a:rPr>
              <a:t>Bose, Low, </a:t>
            </a:r>
            <a:r>
              <a:rPr lang="en-US" sz="1600" dirty="0" err="1" smtClean="0">
                <a:solidFill>
                  <a:srgbClr val="0000FF"/>
                </a:solidFill>
              </a:rPr>
              <a:t>Chandy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0000FF"/>
                </a:solidFill>
              </a:rPr>
              <a:t>Allerton</a:t>
            </a:r>
            <a:r>
              <a:rPr lang="en-US" sz="1600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sz="1600" dirty="0" smtClean="0">
                <a:solidFill>
                  <a:srgbClr val="0000FF"/>
                </a:solidFill>
              </a:rPr>
              <a:t>Bose, Low, </a:t>
            </a:r>
            <a:r>
              <a:rPr lang="en-US" sz="1600" dirty="0" err="1" smtClean="0">
                <a:solidFill>
                  <a:srgbClr val="0000FF"/>
                </a:solidFill>
              </a:rPr>
              <a:t>Teeraratkul</a:t>
            </a:r>
            <a:r>
              <a:rPr lang="en-US" sz="1600" dirty="0" smtClean="0">
                <a:solidFill>
                  <a:srgbClr val="0000FF"/>
                </a:solidFill>
              </a:rPr>
              <a:t>, </a:t>
            </a:r>
            <a:r>
              <a:rPr lang="en-US" sz="1600" dirty="0" err="1" smtClean="0">
                <a:solidFill>
                  <a:srgbClr val="0000FF"/>
                </a:solidFill>
              </a:rPr>
              <a:t>Hassibi</a:t>
            </a:r>
            <a:r>
              <a:rPr lang="en-US" sz="1600" dirty="0" smtClean="0">
                <a:solidFill>
                  <a:srgbClr val="0000FF"/>
                </a:solidFill>
              </a:rPr>
              <a:t> TAC2014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80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16835" y="15240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93145" y="5029200"/>
            <a:ext cx="66557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latin typeface="Times New Roman"/>
                <a:cs typeface="Times New Roman"/>
              </a:rPr>
              <a:t>(G)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33400" y="4343400"/>
            <a:ext cx="54102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527424"/>
              </p:ext>
            </p:extLst>
          </p:nvPr>
        </p:nvGraphicFramePr>
        <p:xfrm>
          <a:off x="609600" y="4489745"/>
          <a:ext cx="2362200" cy="1453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487" name="Equation" r:id="rId5" imgW="5791200" imgH="3365500" progId="Equation.3">
                  <p:embed/>
                </p:oleObj>
              </mc:Choice>
              <mc:Fallback>
                <p:oleObj name="Equation" r:id="rId5" imgW="57912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4489745"/>
                        <a:ext cx="2362200" cy="1453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371724"/>
              </p:ext>
            </p:extLst>
          </p:nvPr>
        </p:nvGraphicFramePr>
        <p:xfrm>
          <a:off x="3505200" y="4495800"/>
          <a:ext cx="2514600" cy="14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1488" name="Equation" r:id="rId7" imgW="6184900" imgH="3365500" progId="Equation.3">
                  <p:embed/>
                </p:oleObj>
              </mc:Choice>
              <mc:Fallback>
                <p:oleObj name="Equation" r:id="rId7" imgW="61849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5200" y="4495800"/>
                        <a:ext cx="2514600" cy="14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4114800" y="4495800"/>
            <a:ext cx="1066800" cy="8382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495800" y="4800600"/>
            <a:ext cx="1447800" cy="11430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352800" y="1676400"/>
            <a:ext cx="56388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66800" y="44958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828800" y="51054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209800" y="5410200"/>
            <a:ext cx="685800" cy="5334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67200" y="2590800"/>
            <a:ext cx="400321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Given </a:t>
            </a:r>
            <a:r>
              <a:rPr lang="en-US" sz="2800" i="1" dirty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800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lang="en-US" sz="2400" dirty="0" smtClean="0">
                <a:solidFill>
                  <a:srgbClr val="0000FF"/>
                </a:solidFill>
              </a:rPr>
              <a:t> that satisfies C3,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there is only one way to fill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in missing entries to get an</a:t>
            </a:r>
          </a:p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solidFill>
                  <a:srgbClr val="0000FF"/>
                </a:solidFill>
              </a:rPr>
              <a:t> from which an </a:t>
            </a:r>
            <a:r>
              <a:rPr lang="en-US" sz="2800" i="1" dirty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solidFill>
                  <a:srgbClr val="0000FF"/>
                </a:solidFill>
              </a:rPr>
              <a:t> can be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recovered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79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Mathematical preliminaries</a:t>
            </a:r>
          </a:p>
          <a:p>
            <a:pPr marL="0" indent="0">
              <a:buNone/>
            </a:pPr>
            <a:r>
              <a:rPr lang="en-US" sz="3200" dirty="0" smtClean="0"/>
              <a:t>Bus injection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/>
            <a:r>
              <a:rPr lang="en-US" dirty="0" smtClean="0"/>
              <a:t>3 convex relaxations &amp; relationship</a:t>
            </a: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/>
              <a:t>Branch flow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000000"/>
                </a:solidFill>
              </a:rPr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/>
              <a:t>Exact relaxation</a:t>
            </a:r>
            <a:endParaRPr lang="en-US" sz="3200" dirty="0"/>
          </a:p>
          <a:p>
            <a:pPr lvl="1"/>
            <a:r>
              <a:rPr lang="en-US" dirty="0" smtClean="0"/>
              <a:t>Radial networks</a:t>
            </a:r>
          </a:p>
          <a:p>
            <a:pPr lvl="1"/>
            <a:r>
              <a:rPr lang="en-US" dirty="0" smtClean="0"/>
              <a:t>Mesh networks</a:t>
            </a:r>
          </a:p>
          <a:p>
            <a:pPr marL="0" indent="0">
              <a:buNone/>
            </a:pPr>
            <a:r>
              <a:rPr lang="en-US" sz="3200" dirty="0" smtClean="0"/>
              <a:t>Multiphase unbalanced networks</a:t>
            </a:r>
            <a:endParaRPr lang="en-US" sz="3200" dirty="0"/>
          </a:p>
          <a:p>
            <a:pPr lvl="1">
              <a:buClr>
                <a:srgbClr val="CC0000"/>
              </a:buClr>
            </a:pPr>
            <a:endParaRPr lang="en-US" sz="1200" dirty="0"/>
          </a:p>
          <a:p>
            <a:pPr marL="0" indent="0">
              <a:buClr>
                <a:srgbClr val="CC0000"/>
              </a:buClr>
              <a:buNone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460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Chordal</a:t>
            </a:r>
            <a:r>
              <a:rPr lang="en-US" altLang="zh-CN" sz="3600" dirty="0" smtClean="0">
                <a:ea typeface="宋体" pitchFamily="2" charset="-122"/>
              </a:rPr>
              <a:t> relaxation</a:t>
            </a:r>
            <a:endParaRPr lang="en-US" sz="3600" dirty="0" smtClean="0"/>
          </a:p>
        </p:txBody>
      </p:sp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686670"/>
              </p:ext>
            </p:extLst>
          </p:nvPr>
        </p:nvGraphicFramePr>
        <p:xfrm>
          <a:off x="2754312" y="1219200"/>
          <a:ext cx="5094288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083" name="Equation" r:id="rId4" imgW="2209800" imgH="482600" progId="Equation.3">
                  <p:embed/>
                </p:oleObj>
              </mc:Choice>
              <mc:Fallback>
                <p:oleObj name="Equation" r:id="rId4" imgW="2209800" imgH="482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312" y="1219200"/>
                        <a:ext cx="5094288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31302"/>
              </p:ext>
            </p:extLst>
          </p:nvPr>
        </p:nvGraphicFramePr>
        <p:xfrm>
          <a:off x="2743200" y="3021012"/>
          <a:ext cx="474345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084" name="Equation" r:id="rId6" imgW="2057400" imgH="647700" progId="Equation.3">
                  <p:embed/>
                </p:oleObj>
              </mc:Choice>
              <mc:Fallback>
                <p:oleObj name="Equation" r:id="rId6" imgW="2057400" imgH="647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21012"/>
                        <a:ext cx="4743450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38200" y="1219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981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SDP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200" y="5029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Chordal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graphicFrame>
        <p:nvGraphicFramePr>
          <p:cNvPr id="9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155649"/>
              </p:ext>
            </p:extLst>
          </p:nvPr>
        </p:nvGraphicFramePr>
        <p:xfrm>
          <a:off x="2743200" y="5084763"/>
          <a:ext cx="4803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085" name="Equation" r:id="rId8" imgW="2082800" imgH="774700" progId="Equation.3">
                  <p:embed/>
                </p:oleObj>
              </mc:Choice>
              <mc:Fallback>
                <p:oleObj name="Equation" r:id="rId8" imgW="2082800" imgH="774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084763"/>
                        <a:ext cx="4803775" cy="176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778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501468"/>
              </p:ext>
            </p:extLst>
          </p:nvPr>
        </p:nvGraphicFramePr>
        <p:xfrm>
          <a:off x="912813" y="1219200"/>
          <a:ext cx="667861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033" name="Equation" r:id="rId4" imgW="3048000" imgH="228600" progId="Equation.3">
                  <p:embed/>
                </p:oleObj>
              </mc:Choice>
              <mc:Fallback>
                <p:oleObj name="Equation" r:id="rId4" imgW="30480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219200"/>
                        <a:ext cx="667861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516835" y="2133600"/>
            <a:ext cx="8246165" cy="4572000"/>
            <a:chOff x="516835" y="2133600"/>
            <a:chExt cx="8246165" cy="4572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6019800" y="2286000"/>
            <a:ext cx="29718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3145" y="5638800"/>
            <a:ext cx="66557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latin typeface="Times New Roman"/>
                <a:cs typeface="Times New Roman"/>
              </a:rPr>
              <a:t>(G)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10437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Chordal</a:t>
            </a:r>
            <a:r>
              <a:rPr lang="en-US" altLang="zh-CN" sz="3600" dirty="0" smtClean="0">
                <a:ea typeface="宋体" pitchFamily="2" charset="-122"/>
              </a:rPr>
              <a:t> relaxation</a:t>
            </a:r>
            <a:endParaRPr lang="en-US" sz="3600" dirty="0" smtClean="0"/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5260527"/>
              </p:ext>
            </p:extLst>
          </p:nvPr>
        </p:nvGraphicFramePr>
        <p:xfrm>
          <a:off x="914400" y="1336675"/>
          <a:ext cx="5097463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094" name="Equation" r:id="rId4" imgW="2209800" imgH="787400" progId="Equation.3">
                  <p:embed/>
                </p:oleObj>
              </mc:Choice>
              <mc:Fallback>
                <p:oleObj name="Equation" r:id="rId4" imgW="2209800" imgH="78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36675"/>
                        <a:ext cx="5097463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ounded Rectangle 15"/>
          <p:cNvSpPr/>
          <p:nvPr/>
        </p:nvSpPr>
        <p:spPr bwMode="auto">
          <a:xfrm>
            <a:off x="6019800" y="4572000"/>
            <a:ext cx="1066800" cy="914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667000" y="5334000"/>
            <a:ext cx="1066800" cy="914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364328"/>
              </p:ext>
            </p:extLst>
          </p:nvPr>
        </p:nvGraphicFramePr>
        <p:xfrm>
          <a:off x="811212" y="4443413"/>
          <a:ext cx="76469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095" name="Equation" r:id="rId6" imgW="3314700" imgH="927100" progId="Equation.3">
                  <p:embed/>
                </p:oleObj>
              </mc:Choice>
              <mc:Fallback>
                <p:oleObj name="Equation" r:id="rId6" imgW="3314700" imgH="927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2" y="4443413"/>
                        <a:ext cx="7646988" cy="210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573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6096000" y="4572000"/>
            <a:ext cx="1066800" cy="914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209800" y="3276600"/>
            <a:ext cx="3124200" cy="6096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Chordal</a:t>
            </a:r>
            <a:r>
              <a:rPr lang="en-US" altLang="zh-CN" sz="3600" dirty="0" smtClean="0">
                <a:ea typeface="宋体" pitchFamily="2" charset="-122"/>
              </a:rPr>
              <a:t> relaxation</a:t>
            </a:r>
            <a:endParaRPr lang="en-US" sz="3600" dirty="0" smtClean="0"/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582879"/>
              </p:ext>
            </p:extLst>
          </p:nvPr>
        </p:nvGraphicFramePr>
        <p:xfrm>
          <a:off x="911225" y="1336675"/>
          <a:ext cx="5184775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155" name="Equation" r:id="rId4" imgW="2247900" imgH="787400" progId="Equation.3">
                  <p:embed/>
                </p:oleObj>
              </mc:Choice>
              <mc:Fallback>
                <p:oleObj name="Equation" r:id="rId4" imgW="2247900" imgH="78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1336675"/>
                        <a:ext cx="5184775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2743200" y="5334000"/>
            <a:ext cx="1066800" cy="914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191677"/>
              </p:ext>
            </p:extLst>
          </p:nvPr>
        </p:nvGraphicFramePr>
        <p:xfrm>
          <a:off x="800100" y="4443413"/>
          <a:ext cx="7734300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156" name="Equation" r:id="rId6" imgW="3352800" imgH="927100" progId="Equation.3">
                  <p:embed/>
                </p:oleObj>
              </mc:Choice>
              <mc:Fallback>
                <p:oleObj name="Equation" r:id="rId6" imgW="3352800" imgH="927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4443413"/>
                        <a:ext cx="7734300" cy="210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88639"/>
              </p:ext>
            </p:extLst>
          </p:nvPr>
        </p:nvGraphicFramePr>
        <p:xfrm>
          <a:off x="2286000" y="3290887"/>
          <a:ext cx="29479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157" name="Equation" r:id="rId8" imgW="1244600" imgH="228600" progId="Equation.3">
                  <p:embed/>
                </p:oleObj>
              </mc:Choice>
              <mc:Fallback>
                <p:oleObj name="Equation" r:id="rId8" imgW="12446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90887"/>
                        <a:ext cx="2947987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932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209800" y="3276600"/>
            <a:ext cx="4038600" cy="533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Chordal</a:t>
            </a:r>
            <a:r>
              <a:rPr lang="en-US" altLang="zh-CN" sz="3600" dirty="0" smtClean="0">
                <a:ea typeface="宋体" pitchFamily="2" charset="-122"/>
              </a:rPr>
              <a:t> relaxation</a:t>
            </a:r>
            <a:endParaRPr lang="en-US" sz="3600" dirty="0" smtClean="0"/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956970"/>
              </p:ext>
            </p:extLst>
          </p:nvPr>
        </p:nvGraphicFramePr>
        <p:xfrm>
          <a:off x="914400" y="1295400"/>
          <a:ext cx="477361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79" name="Equation" r:id="rId4" imgW="2070100" imgH="762000" progId="Equation.3">
                  <p:embed/>
                </p:oleObj>
              </mc:Choice>
              <mc:Fallback>
                <p:oleObj name="Equation" r:id="rId4" imgW="2070100" imgH="762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477361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733656"/>
              </p:ext>
            </p:extLst>
          </p:nvPr>
        </p:nvGraphicFramePr>
        <p:xfrm>
          <a:off x="2298700" y="4419600"/>
          <a:ext cx="29591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80" name="Equation" r:id="rId6" imgW="1282700" imgH="469900" progId="Equation.3">
                  <p:embed/>
                </p:oleObj>
              </mc:Choice>
              <mc:Fallback>
                <p:oleObj name="Equation" r:id="rId6" imgW="12827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4419600"/>
                        <a:ext cx="295910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594149"/>
              </p:ext>
            </p:extLst>
          </p:nvPr>
        </p:nvGraphicFramePr>
        <p:xfrm>
          <a:off x="2235200" y="3290887"/>
          <a:ext cx="40132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181" name="Equation" r:id="rId8" imgW="1739900" imgH="228600" progId="Equation.3">
                  <p:embed/>
                </p:oleObj>
              </mc:Choice>
              <mc:Fallback>
                <p:oleObj name="Equation" r:id="rId8" imgW="17399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290887"/>
                        <a:ext cx="40132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38193" y="5791200"/>
            <a:ext cx="75200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This is SDP in standard form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Size of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X’ </a:t>
            </a:r>
            <a:r>
              <a:rPr lang="en-US" sz="2400" dirty="0" smtClean="0">
                <a:solidFill>
                  <a:srgbClr val="0000FF"/>
                </a:solidFill>
              </a:rPr>
              <a:t>and #equality constraints depend on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c(G)</a:t>
            </a:r>
            <a:endParaRPr lang="en-US" sz="24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5081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209800" y="3276600"/>
            <a:ext cx="4038600" cy="533400"/>
          </a:xfrm>
          <a:prstGeom prst="roundRect">
            <a:avLst/>
          </a:prstGeom>
          <a:solidFill>
            <a:srgbClr val="80D57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err="1" smtClean="0">
                <a:ea typeface="宋体" pitchFamily="2" charset="-122"/>
              </a:rPr>
              <a:t>Chordal</a:t>
            </a:r>
            <a:r>
              <a:rPr lang="en-US" altLang="zh-CN" sz="3600" dirty="0" smtClean="0">
                <a:ea typeface="宋体" pitchFamily="2" charset="-122"/>
              </a:rPr>
              <a:t> relaxation</a:t>
            </a:r>
            <a:endParaRPr lang="en-US" sz="3600" dirty="0" smtClean="0"/>
          </a:p>
        </p:txBody>
      </p:sp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225655"/>
              </p:ext>
            </p:extLst>
          </p:nvPr>
        </p:nvGraphicFramePr>
        <p:xfrm>
          <a:off x="914400" y="1295400"/>
          <a:ext cx="4773612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203" name="Equation" r:id="rId4" imgW="2070100" imgH="762000" progId="Equation.3">
                  <p:embed/>
                </p:oleObj>
              </mc:Choice>
              <mc:Fallback>
                <p:oleObj name="Equation" r:id="rId4" imgW="2070100" imgH="762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4773612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615709"/>
              </p:ext>
            </p:extLst>
          </p:nvPr>
        </p:nvGraphicFramePr>
        <p:xfrm>
          <a:off x="2298700" y="4419600"/>
          <a:ext cx="295910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204" name="Equation" r:id="rId6" imgW="1282700" imgH="469900" progId="Equation.3">
                  <p:embed/>
                </p:oleObj>
              </mc:Choice>
              <mc:Fallback>
                <p:oleObj name="Equation" r:id="rId6" imgW="1282700" imgH="469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4419600"/>
                        <a:ext cx="295910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602176"/>
              </p:ext>
            </p:extLst>
          </p:nvPr>
        </p:nvGraphicFramePr>
        <p:xfrm>
          <a:off x="2235200" y="3290887"/>
          <a:ext cx="401320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205" name="Equation" r:id="rId8" imgW="1739900" imgH="228600" progId="Equation.3">
                  <p:embed/>
                </p:oleObj>
              </mc:Choice>
              <mc:Fallback>
                <p:oleObj name="Equation" r:id="rId8" imgW="17399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3290887"/>
                        <a:ext cx="401320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38193" y="5791200"/>
            <a:ext cx="5609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Simpler than SDP for sparse graph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Equivalent to SDP in worst case</a:t>
            </a:r>
            <a:endParaRPr lang="en-US" sz="2400" i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6630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Mathematical preliminaries</a:t>
            </a:r>
          </a:p>
          <a:p>
            <a:pPr marL="0" indent="0">
              <a:buNone/>
            </a:pPr>
            <a:r>
              <a:rPr lang="en-US" sz="3200" dirty="0" smtClean="0"/>
              <a:t>Bus injection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/>
            <a:r>
              <a:rPr lang="en-US" dirty="0" smtClean="0"/>
              <a:t>3 convex relaxations &amp; relationship</a:t>
            </a:r>
            <a:endParaRPr lang="en-US" sz="800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Branch flow model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>
                <a:solidFill>
                  <a:srgbClr val="D9D9D9"/>
                </a:solidFill>
              </a:rPr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Exact relaxation</a:t>
            </a:r>
            <a:endParaRPr lang="en-US" sz="3200" dirty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Radial networks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Mesh networks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Multiphase unbalanced networks</a:t>
            </a:r>
            <a:endParaRPr lang="en-US" sz="3200" dirty="0">
              <a:solidFill>
                <a:srgbClr val="D9D9D9"/>
              </a:solidFill>
            </a:endParaRPr>
          </a:p>
          <a:p>
            <a:pPr lvl="1">
              <a:buClr>
                <a:srgbClr val="CC0000"/>
              </a:buClr>
            </a:pPr>
            <a:endParaRPr lang="en-US" sz="1200" dirty="0">
              <a:solidFill>
                <a:srgbClr val="D9D9D9"/>
              </a:solidFill>
            </a:endParaRPr>
          </a:p>
          <a:p>
            <a:pPr marL="0" indent="0">
              <a:buClr>
                <a:srgbClr val="CC0000"/>
              </a:buClr>
              <a:buNone/>
            </a:pPr>
            <a:endParaRPr lang="en-US" sz="1600" dirty="0">
              <a:solidFill>
                <a:srgbClr val="D9D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4656"/>
              </p:ext>
            </p:extLst>
          </p:nvPr>
        </p:nvGraphicFramePr>
        <p:xfrm>
          <a:off x="2895600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384" name="Equation" r:id="rId6" imgW="1358900" imgH="635000" progId="Equation.3">
                  <p:embed/>
                </p:oleObj>
              </mc:Choice>
              <mc:Fallback>
                <p:oleObj name="Equation" r:id="rId6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95600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04800" y="3886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dmittance matrix: 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805201"/>
              </p:ext>
            </p:extLst>
          </p:nvPr>
        </p:nvGraphicFramePr>
        <p:xfrm>
          <a:off x="457200" y="4343400"/>
          <a:ext cx="3144838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385" name="Equation" r:id="rId8" imgW="1409700" imgH="1016000" progId="Equation.3">
                  <p:embed/>
                </p:oleObj>
              </mc:Choice>
              <mc:Fallback>
                <p:oleObj name="Equation" r:id="rId8" imgW="14097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4343400"/>
                        <a:ext cx="3144838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87209"/>
              </p:ext>
            </p:extLst>
          </p:nvPr>
        </p:nvGraphicFramePr>
        <p:xfrm>
          <a:off x="5108575" y="1600200"/>
          <a:ext cx="301625" cy="505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386" name="Equation" r:id="rId10" imgW="342900" imgH="571500" progId="Equation.3">
                  <p:embed/>
                </p:oleObj>
              </mc:Choice>
              <mc:Fallback>
                <p:oleObj name="Equation" r:id="rId10" imgW="342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8575" y="1600200"/>
                        <a:ext cx="301625" cy="505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4400" y="5165229"/>
            <a:ext cx="420251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raph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: undirected</a:t>
            </a:r>
          </a:p>
          <a:p>
            <a:endParaRPr lang="en-US" sz="2400" dirty="0"/>
          </a:p>
          <a:p>
            <a:r>
              <a:rPr lang="en-US" sz="2800" i="1" dirty="0" smtClean="0">
                <a:latin typeface="Times New Roman"/>
                <a:cs typeface="Times New Roman"/>
              </a:rPr>
              <a:t>Y</a:t>
            </a:r>
            <a:r>
              <a:rPr lang="en-US" sz="2800" dirty="0" smtClean="0"/>
              <a:t> </a:t>
            </a:r>
            <a:r>
              <a:rPr lang="en-US" sz="2400" dirty="0" smtClean="0"/>
              <a:t>specifies topology of </a:t>
            </a:r>
            <a:r>
              <a:rPr lang="en-US" sz="2800" i="1" dirty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 and</a:t>
            </a:r>
          </a:p>
          <a:p>
            <a:r>
              <a:rPr lang="en-US" sz="2400" dirty="0" smtClean="0"/>
              <a:t>impedances </a:t>
            </a:r>
            <a:r>
              <a:rPr lang="en-US" sz="2400" i="1" dirty="0" smtClean="0">
                <a:latin typeface="Times New Roman"/>
                <a:cs typeface="Times New Roman"/>
              </a:rPr>
              <a:t>z </a:t>
            </a:r>
            <a:r>
              <a:rPr lang="en-US" sz="2400" dirty="0" smtClean="0"/>
              <a:t>on lines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8149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502110"/>
              </p:ext>
            </p:extLst>
          </p:nvPr>
        </p:nvGraphicFramePr>
        <p:xfrm>
          <a:off x="6781800" y="2590800"/>
          <a:ext cx="190450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940" name="Equation" r:id="rId4" imgW="2260600" imgH="635000" progId="Equation.3">
                  <p:embed/>
                </p:oleObj>
              </mc:Choice>
              <mc:Fallback>
                <p:oleObj name="Equation" r:id="rId4" imgW="22606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1800" y="2590800"/>
                        <a:ext cx="190450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6781800" y="2286000"/>
            <a:ext cx="2209800" cy="914400"/>
          </a:xfrm>
          <a:prstGeom prst="rect">
            <a:avLst/>
          </a:prstGeom>
          <a:solidFill>
            <a:schemeClr val="bg1">
              <a:alpha val="6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Bus injection model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28600" y="3657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914400" y="4038600"/>
            <a:ext cx="3733800" cy="1243603"/>
            <a:chOff x="1676400" y="3866560"/>
            <a:chExt cx="3733800" cy="1243603"/>
          </a:xfrm>
        </p:grpSpPr>
        <p:sp>
          <p:nvSpPr>
            <p:cNvPr id="21" name="TextBox 20"/>
            <p:cNvSpPr txBox="1"/>
            <p:nvPr/>
          </p:nvSpPr>
          <p:spPr>
            <a:xfrm>
              <a:off x="1676400" y="3866560"/>
              <a:ext cx="37338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Power flow problem:</a:t>
              </a:r>
            </a:p>
            <a:p>
              <a:endParaRPr lang="en-US" sz="1200" dirty="0" smtClean="0">
                <a:solidFill>
                  <a:srgbClr val="000000"/>
                </a:solidFill>
              </a:endParaRP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Given            find 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7724155"/>
                </p:ext>
              </p:extLst>
            </p:nvPr>
          </p:nvGraphicFramePr>
          <p:xfrm>
            <a:off x="2765425" y="4491038"/>
            <a:ext cx="911225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941" name="Equation" r:id="rId6" imgW="355600" imgH="241300" progId="Equation.3">
                    <p:embed/>
                  </p:oleObj>
                </mc:Choice>
                <mc:Fallback>
                  <p:oleObj name="Equation" r:id="rId6" imgW="3556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765425" y="4491038"/>
                          <a:ext cx="911225" cy="61912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2663875"/>
                </p:ext>
              </p:extLst>
            </p:nvPr>
          </p:nvGraphicFramePr>
          <p:xfrm>
            <a:off x="4572773" y="4565060"/>
            <a:ext cx="366713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942" name="Equation" r:id="rId8" imgW="152400" imgH="165100" progId="Equation.3">
                    <p:embed/>
                  </p:oleObj>
                </mc:Choice>
                <mc:Fallback>
                  <p:oleObj name="Equation" r:id="rId8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572773" y="4565060"/>
                          <a:ext cx="366713" cy="398463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7-Point Star 23"/>
          <p:cNvSpPr/>
          <p:nvPr/>
        </p:nvSpPr>
        <p:spPr>
          <a:xfrm>
            <a:off x="7010400" y="4343400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391921"/>
              </p:ext>
            </p:extLst>
          </p:nvPr>
        </p:nvGraphicFramePr>
        <p:xfrm>
          <a:off x="7437438" y="4757738"/>
          <a:ext cx="415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943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37438" y="4757738"/>
                        <a:ext cx="41592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14400" y="1295400"/>
            <a:ext cx="327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In terms of </a:t>
            </a:r>
            <a:r>
              <a:rPr lang="en-US" sz="32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sz="2800" dirty="0" smtClean="0">
                <a:solidFill>
                  <a:srgbClr val="000000"/>
                </a:solidFill>
              </a:rPr>
              <a:t>:</a:t>
            </a:r>
            <a:endParaRPr 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275310"/>
              </p:ext>
            </p:extLst>
          </p:nvPr>
        </p:nvGraphicFramePr>
        <p:xfrm>
          <a:off x="2743200" y="1417638"/>
          <a:ext cx="36671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944" name="Equation" r:id="rId12" imgW="152400" imgH="165100" progId="Equation.3">
                  <p:embed/>
                </p:oleObj>
              </mc:Choice>
              <mc:Fallback>
                <p:oleObj name="Equation" r:id="rId12" imgW="152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43200" y="1417638"/>
                        <a:ext cx="366713" cy="398462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990600" y="2362200"/>
            <a:ext cx="5385108" cy="908187"/>
            <a:chOff x="2006292" y="3352800"/>
            <a:chExt cx="5385108" cy="908187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2006292" y="3352800"/>
              <a:ext cx="5385108" cy="908187"/>
            </a:xfrm>
            <a:prstGeom prst="roundRect">
              <a:avLst/>
            </a:prstGeom>
            <a:solidFill>
              <a:srgbClr val="FFC2C2"/>
            </a:solidFill>
            <a:ln w="95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1910729"/>
                </p:ext>
              </p:extLst>
            </p:nvPr>
          </p:nvGraphicFramePr>
          <p:xfrm>
            <a:off x="2039938" y="3440250"/>
            <a:ext cx="5294312" cy="750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945" name="Equation" r:id="rId14" imgW="5676900" imgH="736600" progId="Equation.3">
                    <p:embed/>
                  </p:oleObj>
                </mc:Choice>
                <mc:Fallback>
                  <p:oleObj name="Equation" r:id="rId14" imgW="5676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039938" y="3440250"/>
                          <a:ext cx="5294312" cy="7508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/>
          <p:cNvSpPr txBox="1"/>
          <p:nvPr/>
        </p:nvSpPr>
        <p:spPr>
          <a:xfrm>
            <a:off x="6718480" y="5715000"/>
            <a:ext cx="196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solated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23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5238128"/>
              </p:ext>
            </p:extLst>
          </p:nvPr>
        </p:nvGraphicFramePr>
        <p:xfrm>
          <a:off x="914400" y="1593850"/>
          <a:ext cx="72390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831" name="Equation" r:id="rId4" imgW="10071100" imgH="3238500" progId="Equation.3">
                  <p:embed/>
                </p:oleObj>
              </mc:Choice>
              <mc:Fallback>
                <p:oleObj name="Equation" r:id="rId4" imgW="10071100" imgH="3238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93850"/>
                        <a:ext cx="723900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 bwMode="auto">
          <a:xfrm>
            <a:off x="2514600" y="3505200"/>
            <a:ext cx="24384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3657600"/>
            <a:ext cx="246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ower flow equation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bus injection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85800" y="3429000"/>
            <a:ext cx="8153400" cy="990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8400" y="1524000"/>
            <a:ext cx="1410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gen cost,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power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55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80772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Largely following a 2-part tutorial</a:t>
            </a:r>
          </a:p>
          <a:p>
            <a:pPr marL="0" indent="0">
              <a:buNone/>
            </a:pPr>
            <a:endParaRPr lang="en-US" sz="3200" dirty="0" smtClean="0"/>
          </a:p>
          <a:p>
            <a:pPr marL="471439" lvl="1" indent="0">
              <a:buNone/>
            </a:pPr>
            <a:r>
              <a:rPr lang="en-US" dirty="0" smtClean="0"/>
              <a:t>SL, Convex relaxation of OPF, 2014</a:t>
            </a:r>
            <a:endParaRPr lang="en-US" sz="800" dirty="0"/>
          </a:p>
          <a:p>
            <a:pPr marL="471439" lvl="1" indent="0"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netlab.caltech.edu</a:t>
            </a:r>
            <a:endParaRPr lang="en-US" sz="800" dirty="0"/>
          </a:p>
          <a:p>
            <a:pPr marL="471439" lvl="1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763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2514600" y="3505200"/>
            <a:ext cx="24384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48400" y="3657600"/>
            <a:ext cx="246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ower flow equation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OPF: bus injection model</a:t>
            </a:r>
            <a:endParaRPr lang="en-US" dirty="0"/>
          </a:p>
        </p:txBody>
      </p:sp>
      <p:graphicFrame>
        <p:nvGraphicFramePr>
          <p:cNvPr id="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765145"/>
              </p:ext>
            </p:extLst>
          </p:nvPr>
        </p:nvGraphicFramePr>
        <p:xfrm>
          <a:off x="914400" y="1593850"/>
          <a:ext cx="72390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55" name="Equation" r:id="rId4" imgW="10071100" imgH="3238500" progId="Equation.3">
                  <p:embed/>
                </p:oleObj>
              </mc:Choice>
              <mc:Fallback>
                <p:oleObj name="Equation" r:id="rId4" imgW="10071100" imgH="3238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593850"/>
                        <a:ext cx="7239000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48400" y="1524000"/>
            <a:ext cx="1410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gen cost,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power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347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3528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811905"/>
              </p:ext>
            </p:extLst>
          </p:nvPr>
        </p:nvGraphicFramePr>
        <p:xfrm>
          <a:off x="9064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879" name="Equation" r:id="rId4" imgW="11023600" imgH="2057400" progId="Equation.3">
                  <p:embed/>
                </p:oleObj>
              </mc:Choice>
              <mc:Fallback>
                <p:oleObj name="Equation" r:id="rId4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OPF </a:t>
            </a:r>
            <a:r>
              <a:rPr lang="en-US" sz="2400" dirty="0" smtClean="0"/>
              <a:t>(bus injection model)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67675" y="3200400"/>
            <a:ext cx="5514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0000"/>
                </a:solidFill>
              </a:rPr>
              <a:t>nonconvex</a:t>
            </a:r>
            <a:r>
              <a:rPr lang="en-US" sz="2800" dirty="0" smtClean="0">
                <a:solidFill>
                  <a:srgbClr val="FF0000"/>
                </a:solidFill>
              </a:rPr>
              <a:t> QCQP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(quad constrained quad program)</a:t>
            </a:r>
          </a:p>
        </p:txBody>
      </p:sp>
    </p:spTree>
    <p:extLst>
      <p:ext uri="{BB962C8B-B14F-4D97-AF65-F5344CB8AC3E}">
        <p14:creationId xmlns:p14="http://schemas.microsoft.com/office/powerpoint/2010/main" val="2056182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Other features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5562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Security constraint OPF</a:t>
            </a:r>
          </a:p>
          <a:p>
            <a:pPr lvl="1"/>
            <a:r>
              <a:rPr lang="en-US" dirty="0" smtClean="0"/>
              <a:t>Solve for operating points after each single contingency (N-1 security)</a:t>
            </a:r>
          </a:p>
          <a:p>
            <a:pPr lvl="1"/>
            <a:r>
              <a:rPr lang="en-US" dirty="0" smtClean="0"/>
              <a:t>N sets of variables and constraints, one for each contingency</a:t>
            </a:r>
            <a:endParaRPr lang="en-US" sz="1200" dirty="0" smtClean="0"/>
          </a:p>
          <a:p>
            <a:pPr marL="0" indent="0">
              <a:buNone/>
            </a:pPr>
            <a:r>
              <a:rPr lang="en-US" sz="3200" dirty="0" smtClean="0"/>
              <a:t>Unit commitment</a:t>
            </a:r>
          </a:p>
          <a:p>
            <a:pPr lvl="1"/>
            <a:r>
              <a:rPr lang="en-US" dirty="0" smtClean="0"/>
              <a:t>Discrete variables</a:t>
            </a:r>
            <a:endParaRPr lang="en-US" sz="1200" dirty="0"/>
          </a:p>
          <a:p>
            <a:pPr marL="0" indent="0">
              <a:buNone/>
            </a:pPr>
            <a:r>
              <a:rPr lang="en-US" sz="3200" dirty="0"/>
              <a:t>Stochastic OPF</a:t>
            </a:r>
          </a:p>
          <a:p>
            <a:pPr lvl="1"/>
            <a:r>
              <a:rPr lang="en-US" dirty="0"/>
              <a:t>Chance constraints </a:t>
            </a:r>
            <a:r>
              <a:rPr lang="en-US" dirty="0" err="1"/>
              <a:t>Pr</a:t>
            </a:r>
            <a:r>
              <a:rPr lang="en-US" dirty="0"/>
              <a:t>(bad event) &lt; </a:t>
            </a:r>
            <a:endParaRPr lang="en-US" sz="1200" dirty="0"/>
          </a:p>
          <a:p>
            <a:pPr marL="0" indent="0">
              <a:buNone/>
            </a:pPr>
            <a:r>
              <a:rPr lang="en-US" sz="3200" dirty="0"/>
              <a:t>Other constraints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smtClean="0">
                <a:solidFill>
                  <a:srgbClr val="0000FF"/>
                </a:solidFill>
              </a:rPr>
              <a:t>flow,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FF"/>
                </a:solidFill>
              </a:rPr>
              <a:t>line </a:t>
            </a:r>
            <a:r>
              <a:rPr lang="en-US" dirty="0" smtClean="0">
                <a:solidFill>
                  <a:srgbClr val="0000FF"/>
                </a:solidFill>
              </a:rPr>
              <a:t>loss, </a:t>
            </a:r>
            <a:r>
              <a:rPr lang="en-US" dirty="0" smtClean="0"/>
              <a:t>stability </a:t>
            </a:r>
            <a:r>
              <a:rPr lang="en-US" dirty="0"/>
              <a:t>limit</a:t>
            </a:r>
            <a:r>
              <a:rPr lang="en-US" dirty="0" smtClean="0"/>
              <a:t>, … 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457380"/>
              </p:ext>
            </p:extLst>
          </p:nvPr>
        </p:nvGraphicFramePr>
        <p:xfrm>
          <a:off x="7391400" y="4953000"/>
          <a:ext cx="2936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904" name="Equation" r:id="rId4" imgW="114300" imgH="139700" progId="Equation.3">
                  <p:embed/>
                </p:oleObj>
              </mc:Choice>
              <mc:Fallback>
                <p:oleObj name="Equation" r:id="rId4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1400" y="4953000"/>
                        <a:ext cx="29368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181600" y="6400800"/>
            <a:ext cx="3905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… OPF in practice is a lot harder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50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154523"/>
              </p:ext>
            </p:extLst>
          </p:nvPr>
        </p:nvGraphicFramePr>
        <p:xfrm>
          <a:off x="304800" y="2103120"/>
          <a:ext cx="853440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990600"/>
                <a:gridCol w="29718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relaxation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proposed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analyzed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Jabr</a:t>
                      </a:r>
                      <a:r>
                        <a:rPr lang="en-US" dirty="0" smtClean="0"/>
                        <a:t> 2006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Bai</a:t>
                      </a:r>
                      <a:r>
                        <a:rPr lang="en-US" dirty="0" smtClean="0"/>
                        <a:t> et al 2008 EPES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Lavaei</a:t>
                      </a:r>
                      <a:r>
                        <a:rPr lang="en-US" dirty="0" smtClean="0"/>
                        <a:t>, Low 2012 TPS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Chordal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Bai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Wei</a:t>
                      </a:r>
                      <a:r>
                        <a:rPr lang="en-US" dirty="0" smtClean="0"/>
                        <a:t> 2011 EPES</a:t>
                      </a:r>
                    </a:p>
                    <a:p>
                      <a:pPr algn="ctr"/>
                      <a:r>
                        <a:rPr lang="en-US" dirty="0" err="1" smtClean="0"/>
                        <a:t>Jabr</a:t>
                      </a:r>
                      <a:r>
                        <a:rPr lang="en-US" dirty="0" smtClean="0"/>
                        <a:t> 2012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Molzahn</a:t>
                      </a:r>
                      <a:r>
                        <a:rPr lang="en-US" dirty="0" smtClean="0"/>
                        <a:t> et al 2013 TPS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rgbClr val="0000FF"/>
                          </a:solidFill>
                        </a:rPr>
                        <a:t>Bose</a:t>
                      </a:r>
                      <a:r>
                        <a:rPr lang="en-US" baseline="0" dirty="0" smtClean="0">
                          <a:solidFill>
                            <a:srgbClr val="0000FF"/>
                          </a:solidFill>
                        </a:rPr>
                        <a:t> et al 2014 TAC</a:t>
                      </a:r>
                      <a:endParaRPr 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BFM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 et al 2011 SGC</a:t>
                      </a:r>
                    </a:p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, Low 2013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 et al 2011 SGC</a:t>
                      </a:r>
                    </a:p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, Low 2013 TPS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52400" y="3962400"/>
            <a:ext cx="87630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172200"/>
            <a:ext cx="8458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sz="1700" dirty="0" smtClean="0">
                <a:solidFill>
                  <a:srgbClr val="0000FF"/>
                </a:solidFill>
              </a:rPr>
              <a:t>Low. Convex relaxation of OPF (I, II), IEEE Trans Control of Network Systems, 2014</a:t>
            </a:r>
            <a:endParaRPr lang="en-US" sz="17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371600"/>
            <a:ext cx="447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Convex relaxations of OPF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1304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34290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763089"/>
              </p:ext>
            </p:extLst>
          </p:nvPr>
        </p:nvGraphicFramePr>
        <p:xfrm>
          <a:off x="5410200" y="3124200"/>
          <a:ext cx="3619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141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124200"/>
                        <a:ext cx="3619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ight Brace 15"/>
          <p:cNvSpPr/>
          <p:nvPr/>
        </p:nvSpPr>
        <p:spPr bwMode="auto">
          <a:xfrm rot="5400000">
            <a:off x="5448300" y="-342900"/>
            <a:ext cx="304800" cy="6629400"/>
          </a:xfrm>
          <a:prstGeom prst="rightBrac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3993" y="3858161"/>
            <a:ext cx="6494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Approach</a:t>
            </a:r>
          </a:p>
          <a:p>
            <a:pPr marL="914353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Three equivalent characterizations of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</a:p>
          <a:p>
            <a:pPr marL="914353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0000FF"/>
                </a:solidFill>
              </a:rPr>
              <a:t>Each suggests a lift and relaxation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0193" y="5722203"/>
            <a:ext cx="7199407" cy="830997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What is the relation among different relaxations ?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When will a relaxation be </a:t>
            </a:r>
            <a:r>
              <a:rPr lang="en-US" sz="2400" u="sng" dirty="0" smtClean="0">
                <a:solidFill>
                  <a:srgbClr val="0000FF"/>
                </a:solidFill>
              </a:rPr>
              <a:t>exact </a:t>
            </a:r>
            <a:r>
              <a:rPr lang="en-US" sz="2400" dirty="0" smtClean="0">
                <a:solidFill>
                  <a:srgbClr val="0000FF"/>
                </a:solidFill>
              </a:rPr>
              <a:t>?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389062"/>
              </p:ext>
            </p:extLst>
          </p:nvPr>
        </p:nvGraphicFramePr>
        <p:xfrm>
          <a:off x="9826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142" name="Equation" r:id="rId6" imgW="11023600" imgH="2057400" progId="Equation.3">
                  <p:embed/>
                </p:oleObj>
              </mc:Choice>
              <mc:Fallback>
                <p:oleObj name="Equation" r:id="rId6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7467600" y="304800"/>
            <a:ext cx="1371600" cy="1524000"/>
            <a:chOff x="7391400" y="304800"/>
            <a:chExt cx="1371600" cy="1524000"/>
          </a:xfrm>
        </p:grpSpPr>
        <p:sp>
          <p:nvSpPr>
            <p:cNvPr id="19" name="Oval 18"/>
            <p:cNvSpPr/>
            <p:nvPr/>
          </p:nvSpPr>
          <p:spPr>
            <a:xfrm>
              <a:off x="7467600" y="304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7-Point Star 19"/>
            <p:cNvSpPr/>
            <p:nvPr/>
          </p:nvSpPr>
          <p:spPr>
            <a:xfrm>
              <a:off x="7467600" y="533400"/>
              <a:ext cx="1290416" cy="990600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540888"/>
                </p:ext>
              </p:extLst>
            </p:nvPr>
          </p:nvGraphicFramePr>
          <p:xfrm>
            <a:off x="7894638" y="871538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143" name="Equation" r:id="rId8" imgW="165100" imgH="177800" progId="Equation.3">
                    <p:embed/>
                  </p:oleObj>
                </mc:Choice>
                <mc:Fallback>
                  <p:oleObj name="Equation" r:id="rId8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894638" y="871538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21"/>
            <p:cNvSpPr/>
            <p:nvPr/>
          </p:nvSpPr>
          <p:spPr bwMode="auto">
            <a:xfrm>
              <a:off x="7391400" y="1143000"/>
              <a:ext cx="152400" cy="1524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8001000" y="1600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194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978704"/>
              </p:ext>
            </p:extLst>
          </p:nvPr>
        </p:nvGraphicFramePr>
        <p:xfrm>
          <a:off x="955705" y="4714875"/>
          <a:ext cx="6361113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082" name="Equation" r:id="rId4" imgW="2832100" imgH="736600" progId="Equation.3">
                  <p:embed/>
                </p:oleObj>
              </mc:Choice>
              <mc:Fallback>
                <p:oleObj name="Equation" r:id="rId4" imgW="2832100" imgH="736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705" y="4714875"/>
                        <a:ext cx="6361113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38200" y="4034135"/>
            <a:ext cx="290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Equivalent problem: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Feasible set &amp; SDP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22905" y="6013559"/>
            <a:ext cx="3844895" cy="830997"/>
            <a:chOff x="5105400" y="6013559"/>
            <a:chExt cx="3844895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6013559"/>
              <a:ext cx="30828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</a:rPr>
                <a:t>c</a:t>
              </a:r>
              <a:r>
                <a:rPr lang="en-US" sz="2400" dirty="0" smtClean="0">
                  <a:solidFill>
                    <a:srgbClr val="0000FF"/>
                  </a:solidFill>
                </a:rPr>
                <a:t>onvex in W</a:t>
              </a:r>
            </a:p>
            <a:p>
              <a:r>
                <a:rPr lang="en-US" sz="2400" dirty="0">
                  <a:solidFill>
                    <a:srgbClr val="0000FF"/>
                  </a:solidFill>
                </a:rPr>
                <a:t>e</a:t>
              </a:r>
              <a:r>
                <a:rPr lang="en-US" sz="2400" dirty="0" smtClean="0">
                  <a:solidFill>
                    <a:srgbClr val="0000FF"/>
                  </a:solidFill>
                </a:rPr>
                <a:t>xcept this constraint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5105400" y="6400800"/>
              <a:ext cx="762000" cy="228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" name="Group 5"/>
          <p:cNvGrpSpPr/>
          <p:nvPr/>
        </p:nvGrpSpPr>
        <p:grpSpPr>
          <a:xfrm>
            <a:off x="2514600" y="2819400"/>
            <a:ext cx="5419441" cy="3124200"/>
            <a:chOff x="2514600" y="2819400"/>
            <a:chExt cx="5419441" cy="3124200"/>
          </a:xfrm>
        </p:grpSpPr>
        <p:sp>
          <p:nvSpPr>
            <p:cNvPr id="3" name="TextBox 2"/>
            <p:cNvSpPr txBox="1"/>
            <p:nvPr/>
          </p:nvSpPr>
          <p:spPr>
            <a:xfrm>
              <a:off x="5867400" y="3505200"/>
              <a:ext cx="20666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>
                  <a:solidFill>
                    <a:srgbClr val="0000FF"/>
                  </a:solidFill>
                </a:defRPr>
              </a:lvl1pPr>
            </a:lstStyle>
            <a:p>
              <a:r>
                <a:rPr lang="en-US" dirty="0" smtClean="0"/>
                <a:t>quadratic </a:t>
              </a:r>
              <a:r>
                <a:rPr lang="en-US" dirty="0"/>
                <a:t>in V</a:t>
              </a:r>
            </a:p>
            <a:p>
              <a:r>
                <a:rPr lang="en-US" dirty="0" smtClean="0"/>
                <a:t>linear </a:t>
              </a:r>
              <a:r>
                <a:rPr lang="en-US" dirty="0"/>
                <a:t>in W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495800" y="2819400"/>
              <a:ext cx="1371600" cy="914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>
              <a:off x="4419600" y="4191000"/>
              <a:ext cx="1447800" cy="990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" name="Rounded Rectangle 3"/>
            <p:cNvSpPr/>
            <p:nvPr/>
          </p:nvSpPr>
          <p:spPr bwMode="auto">
            <a:xfrm>
              <a:off x="2514600" y="5257800"/>
              <a:ext cx="4800600" cy="685800"/>
            </a:xfrm>
            <a:prstGeom prst="round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Rounded Rectangle 16"/>
          <p:cNvSpPr/>
          <p:nvPr/>
        </p:nvSpPr>
        <p:spPr bwMode="auto">
          <a:xfrm>
            <a:off x="3429000" y="2133600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1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639458"/>
              </p:ext>
            </p:extLst>
          </p:nvPr>
        </p:nvGraphicFramePr>
        <p:xfrm>
          <a:off x="982662" y="1600200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083" name="Equation" r:id="rId6" imgW="11023600" imgH="2057400" progId="Equation.3">
                  <p:embed/>
                </p:oleObj>
              </mc:Choice>
              <mc:Fallback>
                <p:oleObj name="Equation" r:id="rId6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2" y="1600200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528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 rot="20973053">
            <a:off x="6930594" y="6028007"/>
            <a:ext cx="934981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60266" y="2438400"/>
            <a:ext cx="31835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QCQP: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sz="2800" dirty="0" smtClean="0">
                <a:solidFill>
                  <a:srgbClr val="0000FF"/>
                </a:solidFill>
              </a:rPr>
              <a:t> variables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299502"/>
              </p:ext>
            </p:extLst>
          </p:nvPr>
        </p:nvGraphicFramePr>
        <p:xfrm>
          <a:off x="947738" y="1371600"/>
          <a:ext cx="4767262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454" name="Equation" r:id="rId4" imgW="5918200" imgH="698500" progId="Equation.3">
                  <p:embed/>
                </p:oleObj>
              </mc:Choice>
              <mc:Fallback>
                <p:oleObj name="Equation" r:id="rId4" imgW="59182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7738" y="1371600"/>
                        <a:ext cx="4767262" cy="611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23612" y="64734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556741"/>
              </p:ext>
            </p:extLst>
          </p:nvPr>
        </p:nvGraphicFramePr>
        <p:xfrm>
          <a:off x="2971800" y="4495800"/>
          <a:ext cx="61118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455" name="Equation" r:id="rId6" imgW="254000" imgH="203200" progId="Equation.3">
                  <p:embed/>
                </p:oleObj>
              </mc:Choice>
              <mc:Fallback>
                <p:oleObj name="Equation" r:id="rId6" imgW="254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495800"/>
                        <a:ext cx="611188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1524000" y="4114800"/>
            <a:ext cx="1295400" cy="1295400"/>
          </a:xfrm>
          <a:prstGeom prst="ellipse">
            <a:avLst/>
          </a:prstGeom>
          <a:solidFill>
            <a:srgbClr val="9BBB59">
              <a:lumMod val="60000"/>
              <a:lumOff val="40000"/>
            </a:srgbClr>
          </a:solidFill>
          <a:ln w="285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7-Point Star 24"/>
          <p:cNvSpPr/>
          <p:nvPr/>
        </p:nvSpPr>
        <p:spPr>
          <a:xfrm>
            <a:off x="1676400" y="2133600"/>
            <a:ext cx="1143000" cy="9906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7-Point Star 25"/>
          <p:cNvSpPr/>
          <p:nvPr/>
        </p:nvSpPr>
        <p:spPr>
          <a:xfrm>
            <a:off x="1600200" y="4267200"/>
            <a:ext cx="1143000" cy="9144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272112"/>
              </p:ext>
            </p:extLst>
          </p:nvPr>
        </p:nvGraphicFramePr>
        <p:xfrm>
          <a:off x="2057400" y="24384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456" name="Equation" r:id="rId8" imgW="165100" imgH="177800" progId="Equation.3">
                  <p:embed/>
                </p:oleObj>
              </mc:Choice>
              <mc:Fallback>
                <p:oleObj name="Equation" r:id="rId8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438400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572586"/>
              </p:ext>
            </p:extLst>
          </p:nvPr>
        </p:nvGraphicFramePr>
        <p:xfrm>
          <a:off x="1955800" y="454660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457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4546600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Left-Right Arrow 28"/>
          <p:cNvSpPr/>
          <p:nvPr/>
        </p:nvSpPr>
        <p:spPr bwMode="auto">
          <a:xfrm rot="16200000">
            <a:off x="1790700" y="35433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90600" y="5791200"/>
            <a:ext cx="7027863" cy="974316"/>
            <a:chOff x="1201737" y="5715000"/>
            <a:chExt cx="7027863" cy="974316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989895"/>
                </p:ext>
              </p:extLst>
            </p:nvPr>
          </p:nvGraphicFramePr>
          <p:xfrm>
            <a:off x="1201737" y="5715000"/>
            <a:ext cx="7027863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458" name="Equation" r:id="rId12" imgW="8724900" imgH="609600" progId="Equation.3">
                    <p:embed/>
                  </p:oleObj>
                </mc:Choice>
                <mc:Fallback>
                  <p:oleObj name="Equation" r:id="rId12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201737" y="5715000"/>
                          <a:ext cx="7027863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68890647"/>
                </p:ext>
              </p:extLst>
            </p:nvPr>
          </p:nvGraphicFramePr>
          <p:xfrm>
            <a:off x="1295400" y="6248400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1459" name="Equation" r:id="rId14" imgW="2806700" imgH="571500" progId="Equation.3">
                    <p:embed/>
                  </p:oleObj>
                </mc:Choice>
                <mc:Fallback>
                  <p:oleObj name="Equation" r:id="rId14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295400" y="6248400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TextBox 30"/>
          <p:cNvSpPr txBox="1"/>
          <p:nvPr/>
        </p:nvSpPr>
        <p:spPr>
          <a:xfrm>
            <a:off x="4419600" y="4419600"/>
            <a:ext cx="24421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SDP: </a:t>
            </a:r>
            <a:r>
              <a:rPr lang="en-US" sz="32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sz="3200" i="1" baseline="30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vars</a:t>
            </a:r>
            <a:r>
              <a:rPr lang="en-US" sz="2800" dirty="0" smtClean="0">
                <a:solidFill>
                  <a:srgbClr val="0000FF"/>
                </a:solidFill>
              </a:rPr>
              <a:t> 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51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4" grpId="0" animBg="1"/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9441"/>
              </p:ext>
            </p:extLst>
          </p:nvPr>
        </p:nvGraphicFramePr>
        <p:xfrm>
          <a:off x="1066801" y="2667000"/>
          <a:ext cx="6629399" cy="146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472" name="Equation" r:id="rId4" imgW="8013700" imgH="1816100" progId="Equation.3">
                  <p:embed/>
                </p:oleObj>
              </mc:Choice>
              <mc:Fallback>
                <p:oleObj name="Equation" r:id="rId4" imgW="8013700" imgH="181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1" y="2667000"/>
                        <a:ext cx="6629399" cy="1463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257800" y="1676400"/>
            <a:ext cx="2209800" cy="838200"/>
            <a:chOff x="5257800" y="533400"/>
            <a:chExt cx="2209800" cy="838200"/>
          </a:xfrm>
        </p:grpSpPr>
        <p:sp>
          <p:nvSpPr>
            <p:cNvPr id="8" name="Right Brace 7"/>
            <p:cNvSpPr/>
            <p:nvPr/>
          </p:nvSpPr>
          <p:spPr bwMode="auto">
            <a:xfrm rot="16200000">
              <a:off x="5486400" y="838200"/>
              <a:ext cx="304800" cy="7620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ight Brace 8"/>
            <p:cNvSpPr/>
            <p:nvPr/>
          </p:nvSpPr>
          <p:spPr bwMode="auto">
            <a:xfrm rot="16200000">
              <a:off x="6934200" y="838200"/>
              <a:ext cx="304800" cy="7620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1602084"/>
                </p:ext>
              </p:extLst>
            </p:nvPr>
          </p:nvGraphicFramePr>
          <p:xfrm>
            <a:off x="5410200" y="533400"/>
            <a:ext cx="584200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473" name="Equation" r:id="rId6" imgW="228600" imgH="228600" progId="Equation.3">
                    <p:embed/>
                  </p:oleObj>
                </mc:Choice>
                <mc:Fallback>
                  <p:oleObj name="Equation" r:id="rId6" imgW="228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10200" y="533400"/>
                          <a:ext cx="584200" cy="582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9361647"/>
                </p:ext>
              </p:extLst>
            </p:nvPr>
          </p:nvGraphicFramePr>
          <p:xfrm>
            <a:off x="6842125" y="533400"/>
            <a:ext cx="615950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2474" name="Equation" r:id="rId8" imgW="241300" imgH="228600" progId="Equation.3">
                    <p:embed/>
                  </p:oleObj>
                </mc:Choice>
                <mc:Fallback>
                  <p:oleObj name="Equation" r:id="rId8" imgW="2413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42125" y="533400"/>
                          <a:ext cx="615950" cy="582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990600" y="1600200"/>
            <a:ext cx="4114800" cy="914400"/>
            <a:chOff x="990600" y="1447800"/>
            <a:chExt cx="4114800" cy="914400"/>
          </a:xfrm>
        </p:grpSpPr>
        <p:grpSp>
          <p:nvGrpSpPr>
            <p:cNvPr id="6" name="Group 5"/>
            <p:cNvGrpSpPr/>
            <p:nvPr/>
          </p:nvGrpSpPr>
          <p:grpSpPr>
            <a:xfrm>
              <a:off x="1029365" y="1447800"/>
              <a:ext cx="4076035" cy="623253"/>
              <a:chOff x="1029365" y="1447800"/>
              <a:chExt cx="4076035" cy="623253"/>
            </a:xfrm>
          </p:grpSpPr>
          <p:sp>
            <p:nvSpPr>
              <p:cNvPr id="3" name="Left Arrow 2"/>
              <p:cNvSpPr/>
              <p:nvPr/>
            </p:nvSpPr>
            <p:spPr bwMode="auto">
              <a:xfrm>
                <a:off x="4343400" y="1600200"/>
                <a:ext cx="762000" cy="304800"/>
              </a:xfrm>
              <a:prstGeom prst="leftArrow">
                <a:avLst/>
              </a:prstGeom>
              <a:solidFill>
                <a:srgbClr val="7F8055"/>
              </a:solidFill>
              <a:ln w="38100" cap="flat" cmpd="sng" algn="ctr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9365" y="1447800"/>
                <a:ext cx="2819400" cy="623253"/>
                <a:chOff x="762000" y="1357947"/>
                <a:chExt cx="2819400" cy="62325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762000" y="1371600"/>
                  <a:ext cx="14421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0000FF"/>
                      </a:solidFill>
                    </a:rPr>
                    <a:t>l</a:t>
                  </a:r>
                  <a:r>
                    <a:rPr lang="en-US" sz="2800" dirty="0" smtClean="0">
                      <a:solidFill>
                        <a:srgbClr val="0000FF"/>
                      </a:solidFill>
                    </a:rPr>
                    <a:t>inear in                </a:t>
                  </a:r>
                  <a:endParaRPr lang="en-US" sz="2800" dirty="0">
                    <a:solidFill>
                      <a:srgbClr val="0000FF"/>
                    </a:solidFill>
                  </a:endParaRPr>
                </a:p>
              </p:txBody>
            </p:sp>
            <p:graphicFrame>
              <p:nvGraphicFramePr>
                <p:cNvPr id="17" name="Object 1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90492"/>
                    </p:ext>
                  </p:extLst>
                </p:nvPr>
              </p:nvGraphicFramePr>
              <p:xfrm>
                <a:off x="2183450" y="1357947"/>
                <a:ext cx="1397950" cy="62325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02475" name="Equation" r:id="rId10" imgW="596900" imgH="266700" progId="Equation.3">
                        <p:embed/>
                      </p:oleObj>
                    </mc:Choice>
                    <mc:Fallback>
                      <p:oleObj name="Equation" r:id="rId10" imgW="596900" imgH="2667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83450" y="1357947"/>
                              <a:ext cx="1397950" cy="62325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9" name="Right Brace 18"/>
            <p:cNvSpPr/>
            <p:nvPr/>
          </p:nvSpPr>
          <p:spPr bwMode="auto">
            <a:xfrm rot="16200000">
              <a:off x="2400300" y="647701"/>
              <a:ext cx="304799" cy="31242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105400" y="762000"/>
            <a:ext cx="29072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only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n+2m </a:t>
            </a:r>
            <a:r>
              <a:rPr lang="en-US" sz="2800" dirty="0" err="1" smtClean="0">
                <a:solidFill>
                  <a:srgbClr val="0000FF"/>
                </a:solidFill>
              </a:rPr>
              <a:t>vars</a:t>
            </a:r>
            <a:r>
              <a:rPr lang="en-US" sz="2800" dirty="0" smtClean="0">
                <a:solidFill>
                  <a:srgbClr val="0000FF"/>
                </a:solidFill>
              </a:rPr>
              <a:t> !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3429000" y="5438775"/>
            <a:ext cx="1447800" cy="609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3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373052"/>
              </p:ext>
            </p:extLst>
          </p:nvPr>
        </p:nvGraphicFramePr>
        <p:xfrm>
          <a:off x="5410200" y="6429375"/>
          <a:ext cx="3619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476" name="Equation" r:id="rId12" imgW="165100" imgH="177800" progId="Equation.3">
                  <p:embed/>
                </p:oleObj>
              </mc:Choice>
              <mc:Fallback>
                <p:oleObj name="Equation" r:id="rId12" imgW="165100" imgH="177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6429375"/>
                        <a:ext cx="3619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ight Brace 30"/>
          <p:cNvSpPr/>
          <p:nvPr/>
        </p:nvSpPr>
        <p:spPr bwMode="auto">
          <a:xfrm rot="5400000">
            <a:off x="5448300" y="2962275"/>
            <a:ext cx="304800" cy="6629400"/>
          </a:xfrm>
          <a:prstGeom prst="rightBrace">
            <a:avLst/>
          </a:prstGeom>
          <a:noFill/>
          <a:ln w="3810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927818"/>
              </p:ext>
            </p:extLst>
          </p:nvPr>
        </p:nvGraphicFramePr>
        <p:xfrm>
          <a:off x="982662" y="4905375"/>
          <a:ext cx="800893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477" name="Equation" r:id="rId14" imgW="11023600" imgH="2057400" progId="Equation.3">
                  <p:embed/>
                </p:oleObj>
              </mc:Choice>
              <mc:Fallback>
                <p:oleObj name="Equation" r:id="rId14" imgW="11023600" imgH="2057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2" y="4905375"/>
                        <a:ext cx="8008938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217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05430"/>
              </p:ext>
            </p:extLst>
          </p:nvPr>
        </p:nvGraphicFramePr>
        <p:xfrm>
          <a:off x="1066801" y="2667000"/>
          <a:ext cx="6629399" cy="146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416" name="Equation" r:id="rId4" imgW="8013700" imgH="1816100" progId="Equation.3">
                  <p:embed/>
                </p:oleObj>
              </mc:Choice>
              <mc:Fallback>
                <p:oleObj name="Equation" r:id="rId4" imgW="8013700" imgH="181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6801" y="2667000"/>
                        <a:ext cx="6629399" cy="14633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57800" y="1676400"/>
            <a:ext cx="2209800" cy="838200"/>
            <a:chOff x="5257800" y="533400"/>
            <a:chExt cx="2209800" cy="838200"/>
          </a:xfrm>
        </p:grpSpPr>
        <p:sp>
          <p:nvSpPr>
            <p:cNvPr id="8" name="Right Brace 7"/>
            <p:cNvSpPr/>
            <p:nvPr/>
          </p:nvSpPr>
          <p:spPr bwMode="auto">
            <a:xfrm rot="16200000">
              <a:off x="5486400" y="838200"/>
              <a:ext cx="304800" cy="7620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ight Brace 8"/>
            <p:cNvSpPr/>
            <p:nvPr/>
          </p:nvSpPr>
          <p:spPr bwMode="auto">
            <a:xfrm rot="16200000">
              <a:off x="6934200" y="838200"/>
              <a:ext cx="304800" cy="7620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743637"/>
                </p:ext>
              </p:extLst>
            </p:nvPr>
          </p:nvGraphicFramePr>
          <p:xfrm>
            <a:off x="5410200" y="533400"/>
            <a:ext cx="584200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417" name="Equation" r:id="rId6" imgW="228600" imgH="228600" progId="Equation.3">
                    <p:embed/>
                  </p:oleObj>
                </mc:Choice>
                <mc:Fallback>
                  <p:oleObj name="Equation" r:id="rId6" imgW="228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410200" y="533400"/>
                          <a:ext cx="584200" cy="582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2043727"/>
                </p:ext>
              </p:extLst>
            </p:nvPr>
          </p:nvGraphicFramePr>
          <p:xfrm>
            <a:off x="6842125" y="533400"/>
            <a:ext cx="615950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3418" name="Equation" r:id="rId8" imgW="241300" imgH="228600" progId="Equation.3">
                    <p:embed/>
                  </p:oleObj>
                </mc:Choice>
                <mc:Fallback>
                  <p:oleObj name="Equation" r:id="rId8" imgW="2413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842125" y="533400"/>
                          <a:ext cx="615950" cy="582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990600" y="1600200"/>
            <a:ext cx="4114800" cy="914400"/>
            <a:chOff x="990600" y="1447800"/>
            <a:chExt cx="4114800" cy="914400"/>
          </a:xfrm>
        </p:grpSpPr>
        <p:grpSp>
          <p:nvGrpSpPr>
            <p:cNvPr id="6" name="Group 5"/>
            <p:cNvGrpSpPr/>
            <p:nvPr/>
          </p:nvGrpSpPr>
          <p:grpSpPr>
            <a:xfrm>
              <a:off x="1029365" y="1447800"/>
              <a:ext cx="4076035" cy="623253"/>
              <a:chOff x="1029365" y="1447800"/>
              <a:chExt cx="4076035" cy="623253"/>
            </a:xfrm>
          </p:grpSpPr>
          <p:sp>
            <p:nvSpPr>
              <p:cNvPr id="3" name="Left Arrow 2"/>
              <p:cNvSpPr/>
              <p:nvPr/>
            </p:nvSpPr>
            <p:spPr bwMode="auto">
              <a:xfrm>
                <a:off x="4343400" y="1600200"/>
                <a:ext cx="762000" cy="304800"/>
              </a:xfrm>
              <a:prstGeom prst="leftArrow">
                <a:avLst/>
              </a:prstGeom>
              <a:solidFill>
                <a:srgbClr val="7F8055"/>
              </a:solidFill>
              <a:ln w="38100" cap="flat" cmpd="sng" algn="ctr">
                <a:solidFill>
                  <a:srgbClr val="4F81B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9365" y="1447800"/>
                <a:ext cx="2819400" cy="623253"/>
                <a:chOff x="762000" y="1357947"/>
                <a:chExt cx="2819400" cy="623253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762000" y="1371600"/>
                  <a:ext cx="144212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0000FF"/>
                      </a:solidFill>
                    </a:rPr>
                    <a:t>l</a:t>
                  </a:r>
                  <a:r>
                    <a:rPr lang="en-US" sz="2800" dirty="0" smtClean="0">
                      <a:solidFill>
                        <a:srgbClr val="0000FF"/>
                      </a:solidFill>
                    </a:rPr>
                    <a:t>inear in                </a:t>
                  </a:r>
                  <a:endParaRPr lang="en-US" sz="2800" dirty="0">
                    <a:solidFill>
                      <a:srgbClr val="0000FF"/>
                    </a:solidFill>
                  </a:endParaRPr>
                </a:p>
              </p:txBody>
            </p:sp>
            <p:graphicFrame>
              <p:nvGraphicFramePr>
                <p:cNvPr id="17" name="Object 1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186901794"/>
                    </p:ext>
                  </p:extLst>
                </p:nvPr>
              </p:nvGraphicFramePr>
              <p:xfrm>
                <a:off x="2183450" y="1357947"/>
                <a:ext cx="1397950" cy="62325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03419" name="Equation" r:id="rId10" imgW="596900" imgH="266700" progId="Equation.3">
                        <p:embed/>
                      </p:oleObj>
                    </mc:Choice>
                    <mc:Fallback>
                      <p:oleObj name="Equation" r:id="rId10" imgW="596900" imgH="2667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183450" y="1357947"/>
                              <a:ext cx="1397950" cy="62325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9" name="Right Brace 18"/>
            <p:cNvSpPr/>
            <p:nvPr/>
          </p:nvSpPr>
          <p:spPr bwMode="auto">
            <a:xfrm rot="16200000">
              <a:off x="2400300" y="647701"/>
              <a:ext cx="304799" cy="3124200"/>
            </a:xfrm>
            <a:prstGeom prst="rightBrac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105400" y="762000"/>
            <a:ext cx="29072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only </a:t>
            </a:r>
            <a:r>
              <a:rPr lang="en-US" sz="3200" i="1" dirty="0">
                <a:solidFill>
                  <a:srgbClr val="0000FF"/>
                </a:solidFill>
                <a:latin typeface="Times New Roman"/>
                <a:cs typeface="Times New Roman"/>
              </a:rPr>
              <a:t>n+2m </a:t>
            </a:r>
            <a:r>
              <a:rPr lang="en-US" sz="2800" dirty="0" err="1" smtClean="0">
                <a:solidFill>
                  <a:srgbClr val="0000FF"/>
                </a:solidFill>
              </a:rPr>
              <a:t>vars</a:t>
            </a:r>
            <a:r>
              <a:rPr lang="en-US" sz="2800" dirty="0" smtClean="0">
                <a:solidFill>
                  <a:srgbClr val="0000FF"/>
                </a:solidFill>
              </a:rPr>
              <a:t> !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38200" y="3733800"/>
            <a:ext cx="579120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1619736"/>
              </p:ext>
            </p:extLst>
          </p:nvPr>
        </p:nvGraphicFramePr>
        <p:xfrm>
          <a:off x="1676400" y="4343400"/>
          <a:ext cx="46482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420" name="Equation" r:id="rId12" imgW="1943100" imgH="495300" progId="Equation.3">
                  <p:embed/>
                </p:oleObj>
              </mc:Choice>
              <mc:Fallback>
                <p:oleObj name="Equation" r:id="rId12" imgW="1943100" imgH="495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3400"/>
                        <a:ext cx="46482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066800" y="5486400"/>
            <a:ext cx="629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0000FF"/>
                </a:solidFill>
              </a:rPr>
              <a:t>Kircchoff’s</a:t>
            </a:r>
            <a:r>
              <a:rPr lang="en-US" sz="2400" dirty="0" smtClean="0">
                <a:solidFill>
                  <a:srgbClr val="0000FF"/>
                </a:solidFill>
              </a:rPr>
              <a:t> laws depend </a:t>
            </a:r>
            <a:r>
              <a:rPr lang="en-US" sz="2400" u="sng" dirty="0" smtClean="0">
                <a:solidFill>
                  <a:srgbClr val="0000FF"/>
                </a:solidFill>
              </a:rPr>
              <a:t>directly</a:t>
            </a:r>
            <a:r>
              <a:rPr lang="en-US" sz="2400" dirty="0" smtClean="0">
                <a:solidFill>
                  <a:srgbClr val="0000FF"/>
                </a:solidFill>
              </a:rPr>
              <a:t> only on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14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97835" y="990600"/>
            <a:ext cx="8246165" cy="4572000"/>
            <a:chOff x="516835" y="2133600"/>
            <a:chExt cx="8246165" cy="45720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35" y="2362200"/>
              <a:ext cx="8246165" cy="43434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931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12545" y="5638800"/>
              <a:ext cx="716855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i="1" dirty="0" err="1" smtClean="0">
                  <a:latin typeface="Times New Roman"/>
                  <a:cs typeface="Times New Roman"/>
                </a:rPr>
                <a:t>W</a:t>
              </a:r>
              <a:r>
                <a:rPr lang="en-US" i="1" baseline="-25000" dirty="0" err="1" smtClean="0">
                  <a:latin typeface="Times New Roman"/>
                  <a:cs typeface="Times New Roman"/>
                </a:rPr>
                <a:t>c</a:t>
              </a:r>
              <a:r>
                <a:rPr lang="en-US" i="1" baseline="-25000" dirty="0" smtClean="0">
                  <a:latin typeface="Times New Roman"/>
                  <a:cs typeface="Times New Roman"/>
                </a:rPr>
                <a:t>(G)</a:t>
              </a:r>
              <a:endParaRPr lang="en-US" i="1" baseline="-25000" dirty="0">
                <a:latin typeface="Times New Roman"/>
                <a:cs typeface="Times New Roman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76800" y="2133600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00295" y="4126468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20000" y="4114800"/>
              <a:ext cx="686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/>
                  <a:cs typeface="Times New Roman"/>
                </a:rPr>
                <a:t>c</a:t>
              </a:r>
              <a:r>
                <a:rPr lang="en-US" i="1" dirty="0" smtClean="0">
                  <a:latin typeface="Times New Roman"/>
                  <a:cs typeface="Times New Roman"/>
                </a:rPr>
                <a:t>(G)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04695" y="4114800"/>
              <a:ext cx="42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latin typeface="Times New Roman"/>
                  <a:cs typeface="Times New Roman"/>
                </a:rPr>
                <a:t>G</a:t>
              </a:r>
              <a:endParaRPr lang="en-US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429000" y="1295400"/>
            <a:ext cx="5715000" cy="4419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505200"/>
            <a:ext cx="3200400" cy="2590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056627"/>
              </p:ext>
            </p:extLst>
          </p:nvPr>
        </p:nvGraphicFramePr>
        <p:xfrm>
          <a:off x="685800" y="3657600"/>
          <a:ext cx="2890838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50" name="Equation" r:id="rId5" imgW="5626100" imgH="3365500" progId="Equation.3">
                  <p:embed/>
                </p:oleObj>
              </mc:Choice>
              <mc:Fallback>
                <p:oleObj name="Equation" r:id="rId5" imgW="5626100" imgH="336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3657600"/>
                        <a:ext cx="2890838" cy="183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548667"/>
              </p:ext>
            </p:extLst>
          </p:nvPr>
        </p:nvGraphicFramePr>
        <p:xfrm>
          <a:off x="438150" y="5761693"/>
          <a:ext cx="41338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351" name="Equation" r:id="rId7" imgW="4432300" imgH="533400" progId="Equation.3">
                  <p:embed/>
                </p:oleObj>
              </mc:Choice>
              <mc:Fallback>
                <p:oleObj name="Equation" r:id="rId7" imgW="44323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150" y="5761693"/>
                        <a:ext cx="4133850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371600" y="6334780"/>
            <a:ext cx="188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n</a:t>
            </a:r>
            <a:r>
              <a:rPr lang="en-US" sz="2800" i="1" baseline="30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solidFill>
                  <a:srgbClr val="0000FF"/>
                </a:solidFill>
              </a:rPr>
              <a:t> variables</a:t>
            </a:r>
            <a:endParaRPr lang="en-US" sz="2400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73675" y="1371600"/>
            <a:ext cx="3094038" cy="2800350"/>
            <a:chOff x="5273675" y="1371600"/>
            <a:chExt cx="3094038" cy="2800350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7951019"/>
                </p:ext>
              </p:extLst>
            </p:nvPr>
          </p:nvGraphicFramePr>
          <p:xfrm>
            <a:off x="5273675" y="3352800"/>
            <a:ext cx="3094038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352" name="Equation" r:id="rId9" imgW="3886200" imgH="520700" progId="Equation.3">
                    <p:embed/>
                  </p:oleObj>
                </mc:Choice>
                <mc:Fallback>
                  <p:oleObj name="Equation" r:id="rId9" imgW="3886200" imgH="520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73675" y="3352800"/>
                          <a:ext cx="3094038" cy="412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5638800" y="3648730"/>
              <a:ext cx="2388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0000FF"/>
                  </a:solidFill>
                  <a:latin typeface="Times New Roman"/>
                  <a:cs typeface="Times New Roman"/>
                </a:rPr>
                <a:t>n+2m</a:t>
              </a:r>
              <a:r>
                <a:rPr lang="en-US" sz="2400" dirty="0" smtClean="0">
                  <a:solidFill>
                    <a:srgbClr val="0000FF"/>
                  </a:solidFill>
                </a:rPr>
                <a:t> variables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8770300"/>
                </p:ext>
              </p:extLst>
            </p:nvPr>
          </p:nvGraphicFramePr>
          <p:xfrm>
            <a:off x="5334000" y="1371600"/>
            <a:ext cx="2852754" cy="175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353" name="Equation" r:id="rId11" imgW="5791200" imgH="3365500" progId="Equation.3">
                    <p:embed/>
                  </p:oleObj>
                </mc:Choice>
                <mc:Fallback>
                  <p:oleObj name="Equation" r:id="rId11" imgW="5791200" imgH="3365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334000" y="1371600"/>
                          <a:ext cx="2852754" cy="1755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44304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Mathematical preliminaries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95400"/>
            <a:ext cx="8153400" cy="4419600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err="1" smtClean="0"/>
              <a:t>Semidefinite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QCQP and </a:t>
            </a:r>
            <a:r>
              <a:rPr lang="en-US" dirty="0" err="1" smtClean="0"/>
              <a:t>semidefinite</a:t>
            </a:r>
            <a:r>
              <a:rPr lang="en-US" dirty="0" smtClean="0"/>
              <a:t> relaxations</a:t>
            </a:r>
          </a:p>
          <a:p>
            <a:pPr lvl="1"/>
            <a:r>
              <a:rPr lang="en-US" dirty="0" smtClean="0"/>
              <a:t>Partial matrices and completions</a:t>
            </a:r>
            <a:endParaRPr lang="en-US" dirty="0"/>
          </a:p>
          <a:p>
            <a:pPr lvl="1"/>
            <a:r>
              <a:rPr lang="en-US" dirty="0" err="1" smtClean="0"/>
              <a:t>Chordal</a:t>
            </a:r>
            <a:r>
              <a:rPr lang="en-US" dirty="0" smtClean="0"/>
              <a:t> relaxation</a:t>
            </a:r>
            <a:endParaRPr lang="en-US" dirty="0" smtClean="0">
              <a:solidFill>
                <a:srgbClr val="000000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BFBFBF"/>
              </a:solidFill>
            </a:endParaRPr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/>
          </a:p>
          <a:p>
            <a:pPr marL="471439" lvl="1" indent="0">
              <a:buNone/>
            </a:pPr>
            <a:endParaRPr lang="en-US" sz="11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5486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7406" y="5951645"/>
            <a:ext cx="8175594" cy="982555"/>
            <a:chOff x="381000" y="5791200"/>
            <a:chExt cx="8175594" cy="9825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5791200"/>
              <a:ext cx="1563273" cy="982555"/>
            </a:xfrm>
            <a:prstGeom prst="rect">
              <a:avLst/>
            </a:prstGeom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6003446"/>
              <a:ext cx="1662224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5984271"/>
              <a:ext cx="552575" cy="55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600" y="6023777"/>
              <a:ext cx="936853" cy="506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4800" y="6003446"/>
              <a:ext cx="631794" cy="533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2175" y="6075454"/>
              <a:ext cx="1295400" cy="4613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95800" y="6079646"/>
              <a:ext cx="457200" cy="431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50529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sets</a:t>
            </a:r>
            <a:endParaRPr lang="en-US" dirty="0"/>
          </a:p>
        </p:txBody>
      </p:sp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394472"/>
              </p:ext>
            </p:extLst>
          </p:nvPr>
        </p:nvGraphicFramePr>
        <p:xfrm>
          <a:off x="1782763" y="1533525"/>
          <a:ext cx="60340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04" name="Equation" r:id="rId4" imgW="8305800" imgH="876300" progId="Equation.3">
                  <p:embed/>
                </p:oleObj>
              </mc:Choice>
              <mc:Fallback>
                <p:oleObj name="Equation" r:id="rId4" imgW="8305800" imgH="876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1533525"/>
                        <a:ext cx="603408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4249" y="1600200"/>
            <a:ext cx="81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OPF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174529"/>
              </p:ext>
            </p:extLst>
          </p:nvPr>
        </p:nvGraphicFramePr>
        <p:xfrm>
          <a:off x="874713" y="3011488"/>
          <a:ext cx="78517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205" name="Equation" r:id="rId6" imgW="10807700" imgH="838200" progId="Equation.3">
                  <p:embed/>
                </p:oleObj>
              </mc:Choice>
              <mc:Fallback>
                <p:oleObj name="Equation" r:id="rId6" imgW="108077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3011488"/>
                        <a:ext cx="78517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55836" y="2514600"/>
            <a:ext cx="81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SDP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1754" y="3729335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depend only on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4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0511" y="3581400"/>
            <a:ext cx="1724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depend on all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entries of </a:t>
            </a:r>
            <a:r>
              <a:rPr lang="en-US" sz="24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Right Brace 8"/>
          <p:cNvSpPr/>
          <p:nvPr/>
        </p:nvSpPr>
        <p:spPr bwMode="auto">
          <a:xfrm rot="5400000" flipV="1">
            <a:off x="5135486" y="495300"/>
            <a:ext cx="304799" cy="3581401"/>
          </a:xfrm>
          <a:prstGeom prst="rightBrace">
            <a:avLst/>
          </a:prstGeom>
          <a:noFill/>
          <a:ln w="19050" cap="flat" cmpd="sng" algn="ctr">
            <a:solidFill>
              <a:srgbClr val="A3B2C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5402185" y="2438400"/>
            <a:ext cx="2514600" cy="685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A3B2C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6621385" y="2438400"/>
            <a:ext cx="153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nonconvexity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872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Feasible sets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4249" y="1600200"/>
            <a:ext cx="81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OPF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916929"/>
              </p:ext>
            </p:extLst>
          </p:nvPr>
        </p:nvGraphicFramePr>
        <p:xfrm>
          <a:off x="874713" y="3011488"/>
          <a:ext cx="78517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10" name="Equation" r:id="rId4" imgW="10807700" imgH="838200" progId="Equation.3">
                  <p:embed/>
                </p:oleObj>
              </mc:Choice>
              <mc:Fallback>
                <p:oleObj name="Equation" r:id="rId4" imgW="108077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3011488"/>
                        <a:ext cx="7851775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55836" y="2514600"/>
            <a:ext cx="811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SDP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038881"/>
              </p:ext>
            </p:extLst>
          </p:nvPr>
        </p:nvGraphicFramePr>
        <p:xfrm>
          <a:off x="244475" y="4687888"/>
          <a:ext cx="873125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11" name="Equation" r:id="rId6" imgW="12014200" imgH="838200" progId="Equation.3">
                  <p:embed/>
                </p:oleObj>
              </mc:Choice>
              <mc:Fallback>
                <p:oleObj name="Equation" r:id="rId6" imgW="12014200" imgH="838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5" y="4687888"/>
                        <a:ext cx="8731250" cy="64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400" y="5562600"/>
            <a:ext cx="58848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W</a:t>
            </a:r>
            <a:r>
              <a:rPr lang="en-US" sz="2800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lang="en-US" sz="2400" dirty="0" smtClean="0">
                <a:solidFill>
                  <a:srgbClr val="0000FF"/>
                </a:solidFill>
              </a:rPr>
              <a:t> is equivalent to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solidFill>
                  <a:srgbClr val="0000FF"/>
                </a:solidFill>
              </a:rPr>
              <a:t> when </a:t>
            </a:r>
            <a:r>
              <a:rPr lang="en-US" sz="2800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G</a:t>
            </a:r>
            <a:r>
              <a:rPr lang="en-US" sz="2400" dirty="0" smtClean="0">
                <a:solidFill>
                  <a:srgbClr val="0000FF"/>
                </a:solidFill>
              </a:rPr>
              <a:t> is </a:t>
            </a:r>
            <a:r>
              <a:rPr lang="en-US" sz="2400" b="1" dirty="0" err="1" smtClean="0">
                <a:solidFill>
                  <a:srgbClr val="0000FF"/>
                </a:solidFill>
              </a:rPr>
              <a:t>chordal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0000FF"/>
                </a:solidFill>
              </a:rPr>
              <a:t>Not equivalent otherwise …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4186535"/>
            <a:ext cx="143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first idea: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759762"/>
              </p:ext>
            </p:extLst>
          </p:nvPr>
        </p:nvGraphicFramePr>
        <p:xfrm>
          <a:off x="1782763" y="1533525"/>
          <a:ext cx="60340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312" name="Equation" r:id="rId8" imgW="8305800" imgH="876300" progId="Equation.3">
                  <p:embed/>
                </p:oleObj>
              </mc:Choice>
              <mc:Fallback>
                <p:oleObj name="Equation" r:id="rId8" imgW="8305800" imgH="876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1533525"/>
                        <a:ext cx="603408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222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563296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692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144182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693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5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407245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694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1832761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0695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15"/>
          <p:cNvSpPr/>
          <p:nvPr/>
        </p:nvSpPr>
        <p:spPr bwMode="auto">
          <a:xfrm>
            <a:off x="5791200" y="3124200"/>
            <a:ext cx="28956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40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4102826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710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5404412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711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5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0732154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712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4814823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1713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803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2508120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0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5775366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1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5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5975232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2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1975067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3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09600" y="1244600"/>
            <a:ext cx="8001000" cy="1803400"/>
            <a:chOff x="474663" y="1244600"/>
            <a:chExt cx="8001000" cy="18034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133356"/>
                </p:ext>
              </p:extLst>
            </p:nvPr>
          </p:nvGraphicFramePr>
          <p:xfrm>
            <a:off x="1637132" y="2514600"/>
            <a:ext cx="384926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4" name="Equation" r:id="rId12" imgW="5295900" imgH="736600" progId="Equation.3">
                    <p:embed/>
                  </p:oleObj>
                </mc:Choice>
                <mc:Fallback>
                  <p:oleObj name="Equation" r:id="rId12" imgW="5295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37132" y="2514600"/>
                          <a:ext cx="3849268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103561"/>
                </p:ext>
              </p:extLst>
            </p:nvPr>
          </p:nvGraphicFramePr>
          <p:xfrm>
            <a:off x="474663" y="1244600"/>
            <a:ext cx="800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2885" name="Equation" r:id="rId14" imgW="10414000" imgH="1333500" progId="Equation.3">
                    <p:embed/>
                  </p:oleObj>
                </mc:Choice>
                <mc:Fallback>
                  <p:oleObj name="Equation" r:id="rId14" imgW="10414000" imgH="1333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4663" y="1244600"/>
                          <a:ext cx="800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Rectangle 16"/>
          <p:cNvSpPr/>
          <p:nvPr/>
        </p:nvSpPr>
        <p:spPr bwMode="auto">
          <a:xfrm>
            <a:off x="5105400" y="1143000"/>
            <a:ext cx="3581400" cy="1219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588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7648193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28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5334716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29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5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2196494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30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90694651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31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09600" y="1244600"/>
            <a:ext cx="8001000" cy="1803400"/>
            <a:chOff x="474663" y="1244600"/>
            <a:chExt cx="8001000" cy="18034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8659390"/>
                </p:ext>
              </p:extLst>
            </p:nvPr>
          </p:nvGraphicFramePr>
          <p:xfrm>
            <a:off x="1637132" y="2514600"/>
            <a:ext cx="384926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32" name="Equation" r:id="rId12" imgW="5295900" imgH="736600" progId="Equation.3">
                    <p:embed/>
                  </p:oleObj>
                </mc:Choice>
                <mc:Fallback>
                  <p:oleObj name="Equation" r:id="rId12" imgW="5295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37132" y="2514600"/>
                          <a:ext cx="3849268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4716499"/>
                </p:ext>
              </p:extLst>
            </p:nvPr>
          </p:nvGraphicFramePr>
          <p:xfrm>
            <a:off x="474663" y="1244600"/>
            <a:ext cx="800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933" name="Equation" r:id="rId14" imgW="10414000" imgH="1333500" progId="Equation.3">
                    <p:embed/>
                  </p:oleObj>
                </mc:Choice>
                <mc:Fallback>
                  <p:oleObj name="Equation" r:id="rId14" imgW="10414000" imgH="1333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4663" y="1244600"/>
                          <a:ext cx="800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6223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Cycle condition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490" y="3479800"/>
            <a:ext cx="7354110" cy="1828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856" y="5232400"/>
            <a:ext cx="4971144" cy="1016000"/>
          </a:xfrm>
          <a:prstGeom prst="rect">
            <a:avLst/>
          </a:prstGeom>
        </p:spPr>
      </p:pic>
      <p:graphicFrame>
        <p:nvGraphicFramePr>
          <p:cNvPr id="2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3168104"/>
              </p:ext>
            </p:extLst>
          </p:nvPr>
        </p:nvGraphicFramePr>
        <p:xfrm>
          <a:off x="2590800" y="5497512"/>
          <a:ext cx="10668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190" name="Equation" r:id="rId6" imgW="1549400" imgH="673100" progId="Equation.3">
                  <p:embed/>
                </p:oleObj>
              </mc:Choice>
              <mc:Fallback>
                <p:oleObj name="Equation" r:id="rId6" imgW="1549400" imgH="673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497512"/>
                        <a:ext cx="1066800" cy="52228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696200" y="5334000"/>
            <a:ext cx="769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cycle</a:t>
            </a:r>
          </a:p>
          <a:p>
            <a:pPr algn="ctr"/>
            <a:r>
              <a:rPr lang="en-US" sz="2000" dirty="0" err="1" smtClean="0">
                <a:solidFill>
                  <a:srgbClr val="0000FF"/>
                </a:solidFill>
              </a:rPr>
              <a:t>cond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6705600" y="5715000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57200" y="4800600"/>
            <a:ext cx="71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local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762000" y="3124200"/>
            <a:ext cx="6248400" cy="160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486400"/>
            <a:ext cx="86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global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129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Equivalent feasible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252383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550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101417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551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17630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552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858639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553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5800" y="6096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TAC2014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914400" y="3657600"/>
            <a:ext cx="76200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75160"/>
              </p:ext>
            </p:extLst>
          </p:nvPr>
        </p:nvGraphicFramePr>
        <p:xfrm>
          <a:off x="3187700" y="3733800"/>
          <a:ext cx="2908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554" name="Equation" r:id="rId12" imgW="3759200" imgH="622300" progId="Equation.3">
                  <p:embed/>
                </p:oleObj>
              </mc:Choice>
              <mc:Fallback>
                <p:oleObj name="Equation" r:id="rId12" imgW="37592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7700" y="3733800"/>
                        <a:ext cx="29083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21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Equivalent feasible 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048419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26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141084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27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68850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28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758837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29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3657600"/>
            <a:ext cx="76200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252042"/>
              </p:ext>
            </p:extLst>
          </p:nvPr>
        </p:nvGraphicFramePr>
        <p:xfrm>
          <a:off x="3187700" y="3733800"/>
          <a:ext cx="29083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830" name="Equation" r:id="rId12" imgW="3759200" imgH="622300" progId="Equation.3">
                  <p:embed/>
                </p:oleObj>
              </mc:Choice>
              <mc:Fallback>
                <p:oleObj name="Equation" r:id="rId12" imgW="37592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7700" y="3733800"/>
                        <a:ext cx="29083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22938" y="4800600"/>
            <a:ext cx="7511462" cy="838200"/>
            <a:chOff x="1175338" y="5181600"/>
            <a:chExt cx="7511462" cy="838200"/>
          </a:xfrm>
        </p:grpSpPr>
        <p:sp>
          <p:nvSpPr>
            <p:cNvPr id="23" name="TextBox 22"/>
            <p:cNvSpPr txBox="1"/>
            <p:nvPr/>
          </p:nvSpPr>
          <p:spPr>
            <a:xfrm>
              <a:off x="1175338" y="5188803"/>
              <a:ext cx="7511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Given                                                  there is</a:t>
              </a:r>
            </a:p>
            <a:p>
              <a:r>
                <a:rPr lang="en-US" sz="2400" dirty="0" smtClean="0">
                  <a:solidFill>
                    <a:srgbClr val="0000FF"/>
                  </a:solidFill>
                </a:rPr>
                <a:t>unique</a:t>
              </a:r>
              <a:r>
                <a:rPr lang="en-US" sz="2400" dirty="0" smtClean="0"/>
                <a:t> completion                and unique </a:t>
              </a:r>
            </a:p>
          </p:txBody>
        </p:sp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3402302"/>
                </p:ext>
              </p:extLst>
            </p:nvPr>
          </p:nvGraphicFramePr>
          <p:xfrm>
            <a:off x="2205037" y="5181600"/>
            <a:ext cx="3898900" cy="512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0831" name="Equation" r:id="rId14" imgW="1727200" imgH="228600" progId="Equation.3">
                    <p:embed/>
                  </p:oleObj>
                </mc:Choice>
                <mc:Fallback>
                  <p:oleObj name="Equation" r:id="rId14" imgW="17272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2205037" y="5181600"/>
                          <a:ext cx="3898900" cy="512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811522"/>
                </p:ext>
              </p:extLst>
            </p:nvPr>
          </p:nvGraphicFramePr>
          <p:xfrm>
            <a:off x="3852863" y="5622925"/>
            <a:ext cx="11763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0832" name="Equation" r:id="rId16" imgW="520700" imgH="177800" progId="Equation.3">
                    <p:embed/>
                  </p:oleObj>
                </mc:Choice>
                <mc:Fallback>
                  <p:oleObj name="Equation" r:id="rId16" imgW="5207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852863" y="5622925"/>
                          <a:ext cx="1176337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8826971"/>
                </p:ext>
              </p:extLst>
            </p:nvPr>
          </p:nvGraphicFramePr>
          <p:xfrm>
            <a:off x="6724650" y="5622925"/>
            <a:ext cx="971550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0833" name="Equation" r:id="rId18" imgW="431800" imgH="177800" progId="Equation.3">
                    <p:embed/>
                  </p:oleObj>
                </mc:Choice>
                <mc:Fallback>
                  <p:oleObj name="Equation" r:id="rId18" imgW="4318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724650" y="5622925"/>
                          <a:ext cx="971550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TextBox 28"/>
          <p:cNvSpPr txBox="1"/>
          <p:nvPr/>
        </p:nvSpPr>
        <p:spPr>
          <a:xfrm>
            <a:off x="990600" y="6243935"/>
            <a:ext cx="751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Can minimize cost over </a:t>
            </a:r>
            <a:r>
              <a:rPr lang="en-US" sz="2400" b="1" dirty="0" smtClean="0">
                <a:solidFill>
                  <a:srgbClr val="0000FF"/>
                </a:solidFill>
              </a:rPr>
              <a:t>any</a:t>
            </a:r>
            <a:r>
              <a:rPr lang="en-US" sz="2400" dirty="0" smtClean="0">
                <a:solidFill>
                  <a:srgbClr val="0000FF"/>
                </a:solidFill>
              </a:rPr>
              <a:t> of these sets, but …</a:t>
            </a:r>
          </a:p>
        </p:txBody>
      </p:sp>
    </p:spTree>
    <p:extLst>
      <p:ext uri="{BB962C8B-B14F-4D97-AF65-F5344CB8AC3E}">
        <p14:creationId xmlns:p14="http://schemas.microsoft.com/office/powerpoint/2010/main" val="32304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Equivalent feasible sets 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85800" y="5562600"/>
            <a:ext cx="6951663" cy="1066800"/>
            <a:chOff x="1019175" y="5715000"/>
            <a:chExt cx="6951663" cy="106680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2180656"/>
                </p:ext>
              </p:extLst>
            </p:nvPr>
          </p:nvGraphicFramePr>
          <p:xfrm>
            <a:off x="1019175" y="5715000"/>
            <a:ext cx="6951663" cy="527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46" name="Equation" r:id="rId4" imgW="8724900" imgH="609600" progId="Equation.3">
                    <p:embed/>
                  </p:oleObj>
                </mc:Choice>
                <mc:Fallback>
                  <p:oleObj name="Equation" r:id="rId4" imgW="87249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19175" y="5715000"/>
                          <a:ext cx="6951663" cy="5276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8895349"/>
                </p:ext>
              </p:extLst>
            </p:nvPr>
          </p:nvGraphicFramePr>
          <p:xfrm>
            <a:off x="1987550" y="6340884"/>
            <a:ext cx="2173288" cy="440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47" name="Equation" r:id="rId6" imgW="2806700" imgH="571500" progId="Equation.3">
                    <p:embed/>
                  </p:oleObj>
                </mc:Choice>
                <mc:Fallback>
                  <p:oleObj name="Equation" r:id="rId6" imgW="28067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7550" y="6340884"/>
                          <a:ext cx="2173288" cy="44091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609600" y="3584575"/>
            <a:ext cx="7977188" cy="1292225"/>
            <a:chOff x="279400" y="3736975"/>
            <a:chExt cx="7977188" cy="12922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6028100"/>
                </p:ext>
              </p:extLst>
            </p:nvPr>
          </p:nvGraphicFramePr>
          <p:xfrm>
            <a:off x="279400" y="3736975"/>
            <a:ext cx="79771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48" name="Equation" r:id="rId8" imgW="10452100" imgH="660400" progId="Equation.3">
                    <p:embed/>
                  </p:oleObj>
                </mc:Choice>
                <mc:Fallback>
                  <p:oleObj name="Equation" r:id="rId8" imgW="104521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400" y="3736975"/>
                          <a:ext cx="7977188" cy="557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0503501"/>
                </p:ext>
              </p:extLst>
            </p:nvPr>
          </p:nvGraphicFramePr>
          <p:xfrm>
            <a:off x="1676400" y="4494212"/>
            <a:ext cx="3946525" cy="534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49" name="Equation" r:id="rId10" imgW="5219700" imgH="736600" progId="Equation.3">
                    <p:embed/>
                  </p:oleObj>
                </mc:Choice>
                <mc:Fallback>
                  <p:oleObj name="Equation" r:id="rId10" imgW="52197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676400" y="4494212"/>
                          <a:ext cx="3946525" cy="5349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5"/>
          <p:cNvGrpSpPr/>
          <p:nvPr/>
        </p:nvGrpSpPr>
        <p:grpSpPr>
          <a:xfrm>
            <a:off x="609600" y="1244600"/>
            <a:ext cx="8001000" cy="1803400"/>
            <a:chOff x="474663" y="1244600"/>
            <a:chExt cx="8001000" cy="180340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5713692"/>
                </p:ext>
              </p:extLst>
            </p:nvPr>
          </p:nvGraphicFramePr>
          <p:xfrm>
            <a:off x="1637132" y="2514600"/>
            <a:ext cx="384926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50" name="Equation" r:id="rId12" imgW="5295900" imgH="736600" progId="Equation.3">
                    <p:embed/>
                  </p:oleObj>
                </mc:Choice>
                <mc:Fallback>
                  <p:oleObj name="Equation" r:id="rId12" imgW="5295900" imgH="736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637132" y="2514600"/>
                          <a:ext cx="3849268" cy="533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0229406"/>
                </p:ext>
              </p:extLst>
            </p:nvPr>
          </p:nvGraphicFramePr>
          <p:xfrm>
            <a:off x="474663" y="1244600"/>
            <a:ext cx="8001000" cy="1090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5951" name="Equation" r:id="rId14" imgW="10414000" imgH="1333500" progId="Equation.3">
                    <p:embed/>
                  </p:oleObj>
                </mc:Choice>
                <mc:Fallback>
                  <p:oleObj name="Equation" r:id="rId14" imgW="10414000" imgH="1333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4663" y="1244600"/>
                          <a:ext cx="8001000" cy="10906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15"/>
          <p:cNvSpPr/>
          <p:nvPr/>
        </p:nvSpPr>
        <p:spPr bwMode="auto">
          <a:xfrm rot="20973053">
            <a:off x="7225810" y="1470074"/>
            <a:ext cx="934981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21284698" flipV="1">
            <a:off x="5632019" y="2027702"/>
            <a:ext cx="2682139" cy="59394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20973053">
            <a:off x="7541008" y="3809301"/>
            <a:ext cx="843784" cy="46361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20973053" flipV="1">
            <a:off x="6550256" y="5820723"/>
            <a:ext cx="855052" cy="45719"/>
          </a:xfrm>
          <a:prstGeom prst="rect">
            <a:avLst/>
          </a:prstGeom>
          <a:solidFill>
            <a:srgbClr val="C0504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37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Convex optimization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"/>
          </p:nvPr>
        </p:nvSpPr>
        <p:spPr>
          <a:xfrm>
            <a:off x="838200" y="3429000"/>
            <a:ext cx="7924800" cy="2209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Definition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Convex</a:t>
            </a:r>
            <a:r>
              <a:rPr lang="en-US" dirty="0" smtClean="0"/>
              <a:t> optimization if</a:t>
            </a:r>
          </a:p>
          <a:p>
            <a:pPr lvl="1"/>
            <a:r>
              <a:rPr lang="en-US" dirty="0" smtClean="0"/>
              <a:t>    </a:t>
            </a:r>
            <a:r>
              <a:rPr lang="en-US" dirty="0"/>
              <a:t> </a:t>
            </a:r>
            <a:r>
              <a:rPr lang="en-US" dirty="0" smtClean="0"/>
              <a:t>  are </a:t>
            </a:r>
            <a:r>
              <a:rPr lang="en-US" i="1" dirty="0" smtClean="0"/>
              <a:t>convex functions </a:t>
            </a:r>
            <a:r>
              <a:rPr lang="en-US" dirty="0" smtClean="0"/>
              <a:t>for</a:t>
            </a:r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511038"/>
              </p:ext>
            </p:extLst>
          </p:nvPr>
        </p:nvGraphicFramePr>
        <p:xfrm>
          <a:off x="1717675" y="4475163"/>
          <a:ext cx="6778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6" name="Equation" r:id="rId4" imgW="965200" imgH="520700" progId="Equation.3">
                  <p:embed/>
                </p:oleObj>
              </mc:Choice>
              <mc:Fallback>
                <p:oleObj name="Equation" r:id="rId4" imgW="965200" imgH="5207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4475163"/>
                        <a:ext cx="67786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426855"/>
              </p:ext>
            </p:extLst>
          </p:nvPr>
        </p:nvGraphicFramePr>
        <p:xfrm>
          <a:off x="6457950" y="4495800"/>
          <a:ext cx="169545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7" name="Equation" r:id="rId6" imgW="2413000" imgH="431800" progId="Equation.3">
                  <p:embed/>
                </p:oleObj>
              </mc:Choice>
              <mc:Fallback>
                <p:oleObj name="Equation" r:id="rId6" imgW="2413000" imgH="431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4495800"/>
                        <a:ext cx="1695450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5715000"/>
            <a:ext cx="6391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The feasible set      is a </a:t>
            </a:r>
            <a:r>
              <a:rPr lang="en-US" sz="2800" i="1" dirty="0" smtClean="0">
                <a:solidFill>
                  <a:srgbClr val="0000FF"/>
                </a:solidFill>
              </a:rPr>
              <a:t>convex set</a:t>
            </a:r>
          </a:p>
          <a:p>
            <a:r>
              <a:rPr lang="en-US" sz="2800" dirty="0" smtClean="0">
                <a:solidFill>
                  <a:srgbClr val="0000FF"/>
                </a:solidFill>
              </a:rPr>
              <a:t>Convex optimization is polynomial-time 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7327601"/>
              </p:ext>
            </p:extLst>
          </p:nvPr>
        </p:nvGraphicFramePr>
        <p:xfrm>
          <a:off x="3581400" y="5791200"/>
          <a:ext cx="344487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8" name="Equation" r:id="rId8" imgW="368300" imgH="368300" progId="Equation.3">
                  <p:embed/>
                </p:oleObj>
              </mc:Choice>
              <mc:Fallback>
                <p:oleObj name="Equation" r:id="rId8" imgW="368300" imgH="3683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791200"/>
                        <a:ext cx="344487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9238"/>
              </p:ext>
            </p:extLst>
          </p:nvPr>
        </p:nvGraphicFramePr>
        <p:xfrm>
          <a:off x="2187575" y="1230313"/>
          <a:ext cx="45942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9" name="Equation" r:id="rId10" imgW="5168900" imgH="1930400" progId="Equation.3">
                  <p:embed/>
                </p:oleObj>
              </mc:Choice>
              <mc:Fallback>
                <p:oleObj name="Equation" r:id="rId10" imgW="5168900" imgH="1930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230313"/>
                        <a:ext cx="45942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05682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438400" y="1686321"/>
            <a:ext cx="1295400" cy="2141142"/>
            <a:chOff x="2133600" y="2590800"/>
            <a:chExt cx="1295400" cy="2141142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1884000"/>
                </p:ext>
              </p:extLst>
            </p:nvPr>
          </p:nvGraphicFramePr>
          <p:xfrm>
            <a:off x="2454275" y="4225529"/>
            <a:ext cx="61118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2958"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4225529"/>
                          <a:ext cx="611188" cy="506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800" y="1686321"/>
            <a:ext cx="1295400" cy="2223692"/>
            <a:chOff x="2133600" y="2590800"/>
            <a:chExt cx="1295400" cy="2223692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4338988"/>
                </p:ext>
              </p:extLst>
            </p:nvPr>
          </p:nvGraphicFramePr>
          <p:xfrm>
            <a:off x="2301875" y="4181079"/>
            <a:ext cx="88423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2959" name="Equation" r:id="rId6" imgW="368300" imgH="254000" progId="Equation.3">
                    <p:embed/>
                  </p:oleObj>
                </mc:Choice>
                <mc:Fallback>
                  <p:oleObj name="Equation" r:id="rId6" imgW="368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1875" y="4181079"/>
                          <a:ext cx="884238" cy="633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Relaxations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9000" y="848121"/>
            <a:ext cx="1295400" cy="3038079"/>
            <a:chOff x="2133600" y="1752600"/>
            <a:chExt cx="1295400" cy="303807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647862"/>
                </p:ext>
              </p:extLst>
            </p:nvPr>
          </p:nvGraphicFramePr>
          <p:xfrm>
            <a:off x="2438400" y="4189016"/>
            <a:ext cx="609600" cy="60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2960" name="Equation" r:id="rId8" imgW="254000" imgH="241300" progId="Equation.3">
                    <p:embed/>
                  </p:oleObj>
                </mc:Choice>
                <mc:Fallback>
                  <p:oleObj name="Equation" r:id="rId8" imgW="25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189016"/>
                          <a:ext cx="609600" cy="601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/>
            <p:cNvSpPr/>
            <p:nvPr/>
          </p:nvSpPr>
          <p:spPr>
            <a:xfrm>
              <a:off x="2133600" y="1752600"/>
              <a:ext cx="1295400" cy="2352279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728468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1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6947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2" name="Equation" r:id="rId12" imgW="203200" imgH="177800" progId="Equation.3">
                  <p:embed/>
                </p:oleObj>
              </mc:Choice>
              <mc:Fallback>
                <p:oleObj name="Equation" r:id="rId12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18296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3" name="Equation" r:id="rId14" imgW="368300" imgH="228600" progId="Equation.3">
                  <p:embed/>
                </p:oleObj>
              </mc:Choice>
              <mc:Fallback>
                <p:oleObj name="Equation" r:id="rId14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242759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4" name="Equation" r:id="rId16" imgW="254000" imgH="215900" progId="Equation.3">
                  <p:embed/>
                </p:oleObj>
              </mc:Choice>
              <mc:Fallback>
                <p:oleObj name="Equation" r:id="rId16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4343400"/>
            <a:ext cx="76200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Radial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Mesh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</a:t>
            </a:r>
            <a:r>
              <a:rPr lang="en-US" dirty="0"/>
              <a:t>: 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305903"/>
              </p:ext>
            </p:extLst>
          </p:nvPr>
        </p:nvGraphicFramePr>
        <p:xfrm>
          <a:off x="3581400" y="4921869"/>
          <a:ext cx="3124200" cy="47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5" name="Equation" r:id="rId18" imgW="4038600" imgH="622300" progId="Equation.3">
                  <p:embed/>
                </p:oleObj>
              </mc:Choice>
              <mc:Fallback>
                <p:oleObj name="Equation" r:id="rId18" imgW="4038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81400" y="4921869"/>
                        <a:ext cx="3124200" cy="47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Left-Right Arrow 27"/>
          <p:cNvSpPr/>
          <p:nvPr/>
        </p:nvSpPr>
        <p:spPr bwMode="auto">
          <a:xfrm>
            <a:off x="3886200" y="3505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Left-Right Arrow 40"/>
          <p:cNvSpPr/>
          <p:nvPr/>
        </p:nvSpPr>
        <p:spPr bwMode="auto">
          <a:xfrm>
            <a:off x="6324600" y="3505200"/>
            <a:ext cx="838200" cy="152400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227658"/>
              </p:ext>
            </p:extLst>
          </p:nvPr>
        </p:nvGraphicFramePr>
        <p:xfrm>
          <a:off x="3581400" y="5410200"/>
          <a:ext cx="3192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966" name="Equation" r:id="rId20" imgW="4127500" imgH="622300" progId="Equation.3">
                  <p:embed/>
                </p:oleObj>
              </mc:Choice>
              <mc:Fallback>
                <p:oleObj name="Equation" r:id="rId20" imgW="4127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581400" y="5410200"/>
                        <a:ext cx="31924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4495800" y="6096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Chandy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Allerton</a:t>
            </a:r>
            <a:r>
              <a:rPr lang="en-US" dirty="0" smtClean="0">
                <a:solidFill>
                  <a:srgbClr val="0000FF"/>
                </a:solidFill>
              </a:rPr>
              <a:t> 2012</a:t>
            </a:r>
          </a:p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7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28" grpId="0" animBg="1"/>
      <p:bldP spid="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438400" y="1686321"/>
            <a:ext cx="1295400" cy="2141142"/>
            <a:chOff x="2133600" y="2590800"/>
            <a:chExt cx="1295400" cy="2141142"/>
          </a:xfrm>
        </p:grpSpPr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7209965"/>
                </p:ext>
              </p:extLst>
            </p:nvPr>
          </p:nvGraphicFramePr>
          <p:xfrm>
            <a:off x="2454275" y="4225529"/>
            <a:ext cx="611188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3982"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4275" y="4225529"/>
                          <a:ext cx="611188" cy="506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Oval 33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800" y="1686321"/>
            <a:ext cx="1295400" cy="2223692"/>
            <a:chOff x="2133600" y="2590800"/>
            <a:chExt cx="1295400" cy="2223692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579488"/>
                </p:ext>
              </p:extLst>
            </p:nvPr>
          </p:nvGraphicFramePr>
          <p:xfrm>
            <a:off x="2301875" y="4181079"/>
            <a:ext cx="884238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3983" name="Equation" r:id="rId6" imgW="368300" imgH="254000" progId="Equation.3">
                    <p:embed/>
                  </p:oleObj>
                </mc:Choice>
                <mc:Fallback>
                  <p:oleObj name="Equation" r:id="rId6" imgW="368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1875" y="4181079"/>
                          <a:ext cx="884238" cy="633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Oval 30"/>
            <p:cNvSpPr/>
            <p:nvPr/>
          </p:nvSpPr>
          <p:spPr>
            <a:xfrm>
              <a:off x="2133600" y="2590800"/>
              <a:ext cx="1295400" cy="152400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Relaxations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679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239000" y="848121"/>
            <a:ext cx="1295400" cy="3038079"/>
            <a:chOff x="2133600" y="1752600"/>
            <a:chExt cx="1295400" cy="3038079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0399667"/>
                </p:ext>
              </p:extLst>
            </p:nvPr>
          </p:nvGraphicFramePr>
          <p:xfrm>
            <a:off x="2438400" y="4189016"/>
            <a:ext cx="609600" cy="60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3984" name="Equation" r:id="rId8" imgW="254000" imgH="241300" progId="Equation.3">
                    <p:embed/>
                  </p:oleObj>
                </mc:Choice>
                <mc:Fallback>
                  <p:oleObj name="Equation" r:id="rId8" imgW="2540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8400" y="4189016"/>
                          <a:ext cx="609600" cy="601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Oval 17"/>
            <p:cNvSpPr/>
            <p:nvPr/>
          </p:nvSpPr>
          <p:spPr>
            <a:xfrm>
              <a:off x="2133600" y="1752600"/>
              <a:ext cx="1295400" cy="2352279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7-Point Star 14"/>
          <p:cNvSpPr/>
          <p:nvPr/>
        </p:nvSpPr>
        <p:spPr>
          <a:xfrm>
            <a:off x="1524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-Point Star 16"/>
          <p:cNvSpPr/>
          <p:nvPr/>
        </p:nvSpPr>
        <p:spPr>
          <a:xfrm>
            <a:off x="73152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7-Point Star 18"/>
          <p:cNvSpPr/>
          <p:nvPr/>
        </p:nvSpPr>
        <p:spPr>
          <a:xfrm>
            <a:off x="49530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7-Point Star 19"/>
          <p:cNvSpPr/>
          <p:nvPr/>
        </p:nvSpPr>
        <p:spPr>
          <a:xfrm>
            <a:off x="2514600" y="1838721"/>
            <a:ext cx="1143000" cy="1143000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958396"/>
              </p:ext>
            </p:extLst>
          </p:nvPr>
        </p:nvGraphicFramePr>
        <p:xfrm>
          <a:off x="533400" y="221972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85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19721"/>
                        <a:ext cx="3302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189790"/>
              </p:ext>
            </p:extLst>
          </p:nvPr>
        </p:nvGraphicFramePr>
        <p:xfrm>
          <a:off x="2870200" y="2262188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86" name="Equation" r:id="rId12" imgW="203200" imgH="177800" progId="Equation.3">
                  <p:embed/>
                </p:oleObj>
              </mc:Choice>
              <mc:Fallback>
                <p:oleObj name="Equation" r:id="rId12" imgW="203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62188"/>
                        <a:ext cx="406400" cy="406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87582"/>
              </p:ext>
            </p:extLst>
          </p:nvPr>
        </p:nvGraphicFramePr>
        <p:xfrm>
          <a:off x="5181600" y="2219721"/>
          <a:ext cx="736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87" name="Equation" r:id="rId14" imgW="368300" imgH="228600" progId="Equation.3">
                  <p:embed/>
                </p:oleObj>
              </mc:Choice>
              <mc:Fallback>
                <p:oleObj name="Equation" r:id="rId14" imgW="368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19721"/>
                        <a:ext cx="736600" cy="523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674245"/>
              </p:ext>
            </p:extLst>
          </p:nvPr>
        </p:nvGraphicFramePr>
        <p:xfrm>
          <a:off x="7645400" y="2219721"/>
          <a:ext cx="5080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88" name="Equation" r:id="rId16" imgW="254000" imgH="215900" progId="Equation.3">
                  <p:embed/>
                </p:oleObj>
              </mc:Choice>
              <mc:Fallback>
                <p:oleObj name="Equation" r:id="rId16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5400" y="2219721"/>
                        <a:ext cx="508000" cy="4937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14400" y="4343400"/>
            <a:ext cx="76200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</a:t>
            </a:r>
          </a:p>
          <a:p>
            <a:pPr lvl="1"/>
            <a:r>
              <a:rPr lang="en-US" dirty="0" smtClean="0"/>
              <a:t>Radial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Mesh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dirty="0" smtClean="0"/>
              <a:t> </a:t>
            </a:r>
            <a:r>
              <a:rPr lang="en-US" dirty="0"/>
              <a:t>: 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400636"/>
              </p:ext>
            </p:extLst>
          </p:nvPr>
        </p:nvGraphicFramePr>
        <p:xfrm>
          <a:off x="3581400" y="4921869"/>
          <a:ext cx="3124200" cy="47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89" name="Equation" r:id="rId18" imgW="4038600" imgH="622300" progId="Equation.3">
                  <p:embed/>
                </p:oleObj>
              </mc:Choice>
              <mc:Fallback>
                <p:oleObj name="Equation" r:id="rId18" imgW="4038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81400" y="4921869"/>
                        <a:ext cx="3124200" cy="47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Left-Right Arrow 37"/>
          <p:cNvSpPr/>
          <p:nvPr/>
        </p:nvSpPr>
        <p:spPr bwMode="auto">
          <a:xfrm>
            <a:off x="14478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Left-Right Arrow 38"/>
          <p:cNvSpPr/>
          <p:nvPr/>
        </p:nvSpPr>
        <p:spPr bwMode="auto">
          <a:xfrm>
            <a:off x="38862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Left-Right Arrow 39"/>
          <p:cNvSpPr/>
          <p:nvPr/>
        </p:nvSpPr>
        <p:spPr bwMode="auto">
          <a:xfrm>
            <a:off x="6324600" y="2362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Left-Right Arrow 27"/>
          <p:cNvSpPr/>
          <p:nvPr/>
        </p:nvSpPr>
        <p:spPr bwMode="auto">
          <a:xfrm>
            <a:off x="3886200" y="3505200"/>
            <a:ext cx="838200" cy="1524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Left-Right Arrow 40"/>
          <p:cNvSpPr/>
          <p:nvPr/>
        </p:nvSpPr>
        <p:spPr bwMode="auto">
          <a:xfrm>
            <a:off x="6324600" y="3505200"/>
            <a:ext cx="838200" cy="152400"/>
          </a:xfrm>
          <a:prstGeom prst="left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503319"/>
              </p:ext>
            </p:extLst>
          </p:nvPr>
        </p:nvGraphicFramePr>
        <p:xfrm>
          <a:off x="3581400" y="5410200"/>
          <a:ext cx="31924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990" name="Equation" r:id="rId20" imgW="4127500" imgH="622300" progId="Equation.3">
                  <p:embed/>
                </p:oleObj>
              </mc:Choice>
              <mc:Fallback>
                <p:oleObj name="Equation" r:id="rId20" imgW="4127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581400" y="5410200"/>
                        <a:ext cx="3192462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990600" y="6248400"/>
            <a:ext cx="5840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For radial networks: always solve SOCP !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0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Convex relaxations</a:t>
            </a:r>
            <a:endParaRPr lang="en-US" dirty="0"/>
          </a:p>
        </p:txBody>
      </p:sp>
      <p:graphicFrame>
        <p:nvGraphicFramePr>
          <p:cNvPr id="3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463983"/>
              </p:ext>
            </p:extLst>
          </p:nvPr>
        </p:nvGraphicFramePr>
        <p:xfrm>
          <a:off x="914400" y="1143000"/>
          <a:ext cx="411797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34" name="Equation" r:id="rId4" imgW="1879600" imgH="482600" progId="Equation.3">
                  <p:embed/>
                </p:oleObj>
              </mc:Choice>
              <mc:Fallback>
                <p:oleObj name="Equation" r:id="rId4" imgW="1879600" imgH="482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411797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838200" y="2514600"/>
            <a:ext cx="6929547" cy="4343400"/>
            <a:chOff x="1219199" y="2514600"/>
            <a:chExt cx="6929547" cy="4343400"/>
          </a:xfrm>
        </p:grpSpPr>
        <p:grpSp>
          <p:nvGrpSpPr>
            <p:cNvPr id="4" name="Group 3"/>
            <p:cNvGrpSpPr/>
            <p:nvPr/>
          </p:nvGrpSpPr>
          <p:grpSpPr>
            <a:xfrm>
              <a:off x="1219199" y="2514600"/>
              <a:ext cx="6929547" cy="4343400"/>
              <a:chOff x="1219199" y="2514600"/>
              <a:chExt cx="6929547" cy="43434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199" y="2514600"/>
                <a:ext cx="6929547" cy="43434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7162800" y="6324600"/>
                <a:ext cx="429913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i="1" dirty="0" smtClean="0">
                    <a:latin typeface="Times New Roman"/>
                    <a:cs typeface="Times New Roman"/>
                  </a:rPr>
                  <a:t>G</a:t>
                </a:r>
                <a:endParaRPr lang="en-US" i="1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" name="Rectangle 7"/>
            <p:cNvSpPr/>
            <p:nvPr/>
          </p:nvSpPr>
          <p:spPr bwMode="auto">
            <a:xfrm>
              <a:off x="7086600" y="3429000"/>
              <a:ext cx="152400" cy="304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044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Recap: convex relaxations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352657"/>
              </p:ext>
            </p:extLst>
          </p:nvPr>
        </p:nvGraphicFramePr>
        <p:xfrm>
          <a:off x="304800" y="1563882"/>
          <a:ext cx="533400" cy="569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62" name="Equation" r:id="rId4" imgW="165100" imgH="177800" progId="Equation.3">
                  <p:embed/>
                </p:oleObj>
              </mc:Choice>
              <mc:Fallback>
                <p:oleObj name="Equation" r:id="rId4" imgW="165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1563882"/>
                        <a:ext cx="533400" cy="569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002834"/>
              </p:ext>
            </p:extLst>
          </p:nvPr>
        </p:nvGraphicFramePr>
        <p:xfrm>
          <a:off x="1985963" y="1563687"/>
          <a:ext cx="6572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63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5963" y="1563687"/>
                        <a:ext cx="65722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830433"/>
              </p:ext>
            </p:extLst>
          </p:nvPr>
        </p:nvGraphicFramePr>
        <p:xfrm>
          <a:off x="4434879" y="1573213"/>
          <a:ext cx="119062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64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34879" y="1573213"/>
                        <a:ext cx="1190625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084559"/>
              </p:ext>
            </p:extLst>
          </p:nvPr>
        </p:nvGraphicFramePr>
        <p:xfrm>
          <a:off x="7232650" y="1517650"/>
          <a:ext cx="8223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865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32650" y="1517650"/>
                        <a:ext cx="8223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Left-Right Arrow 1"/>
          <p:cNvSpPr/>
          <p:nvPr/>
        </p:nvSpPr>
        <p:spPr bwMode="auto">
          <a:xfrm>
            <a:off x="914400" y="1752600"/>
            <a:ext cx="762000" cy="2286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Left-Right Arrow 20"/>
          <p:cNvSpPr/>
          <p:nvPr/>
        </p:nvSpPr>
        <p:spPr bwMode="auto">
          <a:xfrm>
            <a:off x="2819400" y="1752600"/>
            <a:ext cx="1371600" cy="2286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Left-Right Arrow 21"/>
          <p:cNvSpPr/>
          <p:nvPr/>
        </p:nvSpPr>
        <p:spPr bwMode="auto">
          <a:xfrm>
            <a:off x="5791200" y="1752600"/>
            <a:ext cx="1371600" cy="228600"/>
          </a:xfrm>
          <a:prstGeom prst="left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856194" y="2438400"/>
            <a:ext cx="2287806" cy="3562529"/>
            <a:chOff x="6856194" y="2438400"/>
            <a:chExt cx="2287806" cy="3562529"/>
          </a:xfrm>
        </p:grpSpPr>
        <p:grpSp>
          <p:nvGrpSpPr>
            <p:cNvPr id="6" name="Group 5"/>
            <p:cNvGrpSpPr/>
            <p:nvPr/>
          </p:nvGrpSpPr>
          <p:grpSpPr>
            <a:xfrm>
              <a:off x="7239000" y="2438400"/>
              <a:ext cx="820738" cy="2201863"/>
              <a:chOff x="7239000" y="2438400"/>
              <a:chExt cx="820738" cy="2201863"/>
            </a:xfrm>
          </p:grpSpPr>
          <p:graphicFrame>
            <p:nvGraphicFramePr>
              <p:cNvPr id="18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1111613"/>
                  </p:ext>
                </p:extLst>
              </p:nvPr>
            </p:nvGraphicFramePr>
            <p:xfrm>
              <a:off x="7239000" y="3865563"/>
              <a:ext cx="820738" cy="774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5866" name="Equation" r:id="rId12" imgW="254000" imgH="241300" progId="Equation.3">
                      <p:embed/>
                    </p:oleObj>
                  </mc:Choice>
                  <mc:Fallback>
                    <p:oleObj name="Equation" r:id="rId12" imgW="254000" imgH="2413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7239000" y="3865563"/>
                            <a:ext cx="820738" cy="774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Down Arrow 23"/>
              <p:cNvSpPr/>
              <p:nvPr/>
            </p:nvSpPr>
            <p:spPr bwMode="auto">
              <a:xfrm>
                <a:off x="7391996" y="2438400"/>
                <a:ext cx="152400" cy="1371600"/>
              </a:xfrm>
              <a:prstGeom prst="downArrow">
                <a:avLst/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856194" y="4800600"/>
              <a:ext cx="22878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00FF"/>
                  </a:solidFill>
                </a:rPr>
                <a:t>SOCP relaxation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0000FF"/>
                  </a:solidFill>
                </a:rPr>
                <a:t>c</a:t>
              </a:r>
              <a:r>
                <a:rPr lang="en-US" dirty="0" smtClean="0">
                  <a:solidFill>
                    <a:srgbClr val="0000FF"/>
                  </a:solidFill>
                </a:rPr>
                <a:t>oarsest superset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00FF"/>
                  </a:solidFill>
                </a:rPr>
                <a:t>min # variables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00FF"/>
                  </a:solidFill>
                </a:rPr>
                <a:t>fastest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95400" y="2438400"/>
            <a:ext cx="2159566" cy="3562529"/>
            <a:chOff x="1295400" y="2438400"/>
            <a:chExt cx="2159566" cy="3562529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7064942"/>
                </p:ext>
              </p:extLst>
            </p:nvPr>
          </p:nvGraphicFramePr>
          <p:xfrm>
            <a:off x="1981200" y="3946525"/>
            <a:ext cx="820738" cy="652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5867" name="Equation" r:id="rId14" imgW="254000" imgH="203200" progId="Equation.3">
                    <p:embed/>
                  </p:oleObj>
                </mc:Choice>
                <mc:Fallback>
                  <p:oleObj name="Equation" r:id="rId14" imgW="254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1981200" y="3946525"/>
                          <a:ext cx="820738" cy="6524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Down Arrow 2"/>
            <p:cNvSpPr/>
            <p:nvPr/>
          </p:nvSpPr>
          <p:spPr bwMode="auto">
            <a:xfrm>
              <a:off x="2057400" y="2438400"/>
              <a:ext cx="152400" cy="1371600"/>
            </a:xfrm>
            <a:prstGeom prst="downArrow">
              <a:avLst/>
            </a:prstGeom>
            <a:solidFill>
              <a:srgbClr val="7F7F7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5400" y="4800600"/>
              <a:ext cx="215956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>
                  <a:solidFill>
                    <a:srgbClr val="0000FF"/>
                  </a:solidFill>
                </a:rPr>
                <a:t>SDP relaxation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0000FF"/>
                  </a:solidFill>
                </a:rPr>
                <a:t>t</a:t>
              </a:r>
              <a:r>
                <a:rPr lang="en-US" dirty="0" smtClean="0">
                  <a:solidFill>
                    <a:srgbClr val="0000FF"/>
                  </a:solidFill>
                </a:rPr>
                <a:t>ightest superset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00FF"/>
                  </a:solidFill>
                </a:rPr>
                <a:t>max # variables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rgbClr val="0000FF"/>
                  </a:solidFill>
                </a:rPr>
                <a:t>slowest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962400" y="2438400"/>
            <a:ext cx="2467342" cy="3562529"/>
            <a:chOff x="3962400" y="2438400"/>
            <a:chExt cx="2467342" cy="3562529"/>
          </a:xfrm>
        </p:grpSpPr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7190474"/>
                </p:ext>
              </p:extLst>
            </p:nvPr>
          </p:nvGraphicFramePr>
          <p:xfrm>
            <a:off x="4448175" y="3886200"/>
            <a:ext cx="1190625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5868" name="Equation" r:id="rId16" imgW="368300" imgH="254000" progId="Equation.3">
                    <p:embed/>
                  </p:oleObj>
                </mc:Choice>
                <mc:Fallback>
                  <p:oleObj name="Equation" r:id="rId16" imgW="368300" imgH="254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448175" y="3886200"/>
                          <a:ext cx="1190625" cy="814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Down Arrow 22"/>
            <p:cNvSpPr/>
            <p:nvPr/>
          </p:nvSpPr>
          <p:spPr bwMode="auto">
            <a:xfrm>
              <a:off x="4572000" y="2438400"/>
              <a:ext cx="152400" cy="1371600"/>
            </a:xfrm>
            <a:prstGeom prst="downArrow">
              <a:avLst/>
            </a:prstGeom>
            <a:solidFill>
              <a:srgbClr val="7F7F7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62400" y="4800600"/>
              <a:ext cx="24673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err="1" smtClean="0">
                  <a:solidFill>
                    <a:srgbClr val="0000FF"/>
                  </a:solidFill>
                </a:rPr>
                <a:t>Chordal</a:t>
              </a:r>
              <a:r>
                <a:rPr lang="en-US" u="sng" dirty="0" smtClean="0">
                  <a:solidFill>
                    <a:srgbClr val="0000FF"/>
                  </a:solidFill>
                </a:rPr>
                <a:t> relaxation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0000FF"/>
                  </a:solidFill>
                </a:rPr>
                <a:t>e</a:t>
              </a:r>
              <a:r>
                <a:rPr lang="en-US" dirty="0" smtClean="0">
                  <a:solidFill>
                    <a:srgbClr val="0000FF"/>
                  </a:solidFill>
                </a:rPr>
                <a:t>quivalent superset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solidFill>
                    <a:srgbClr val="0000FF"/>
                  </a:solidFill>
                </a:rPr>
                <a:t>m</a:t>
              </a:r>
              <a:r>
                <a:rPr lang="en-US" dirty="0" smtClean="0">
                  <a:solidFill>
                    <a:srgbClr val="0000FF"/>
                  </a:solidFill>
                </a:rPr>
                <a:t>uch faster for 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 </a:t>
              </a:r>
              <a:r>
                <a:rPr lang="en-US" dirty="0" smtClean="0">
                  <a:solidFill>
                    <a:srgbClr val="0000FF"/>
                  </a:solidFill>
                </a:rPr>
                <a:t>    sparse networks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96796" y="2438400"/>
            <a:ext cx="1523404" cy="1371600"/>
            <a:chOff x="7543800" y="2438400"/>
            <a:chExt cx="1523404" cy="1371600"/>
          </a:xfrm>
        </p:grpSpPr>
        <p:sp>
          <p:nvSpPr>
            <p:cNvPr id="25" name="Down Arrow 24"/>
            <p:cNvSpPr/>
            <p:nvPr/>
          </p:nvSpPr>
          <p:spPr bwMode="auto">
            <a:xfrm flipV="1">
              <a:off x="7543800" y="2438400"/>
              <a:ext cx="152400" cy="1371600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37982" y="2743200"/>
              <a:ext cx="1429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simple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construction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76800" y="2438400"/>
            <a:ext cx="1523404" cy="1371600"/>
            <a:chOff x="7543800" y="2438400"/>
            <a:chExt cx="1523404" cy="1371600"/>
          </a:xfrm>
        </p:grpSpPr>
        <p:sp>
          <p:nvSpPr>
            <p:cNvPr id="38" name="Down Arrow 37"/>
            <p:cNvSpPr/>
            <p:nvPr/>
          </p:nvSpPr>
          <p:spPr bwMode="auto">
            <a:xfrm flipV="1">
              <a:off x="7543800" y="2438400"/>
              <a:ext cx="152400" cy="1371600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37982" y="2743200"/>
              <a:ext cx="1429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simple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construction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362200" y="2438400"/>
            <a:ext cx="1523404" cy="1371600"/>
            <a:chOff x="7543800" y="2438400"/>
            <a:chExt cx="1523404" cy="1371600"/>
          </a:xfrm>
        </p:grpSpPr>
        <p:sp>
          <p:nvSpPr>
            <p:cNvPr id="41" name="Down Arrow 40"/>
            <p:cNvSpPr/>
            <p:nvPr/>
          </p:nvSpPr>
          <p:spPr bwMode="auto">
            <a:xfrm flipV="1">
              <a:off x="7543800" y="2438400"/>
              <a:ext cx="152400" cy="1371600"/>
            </a:xfrm>
            <a:prstGeom prst="down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637982" y="2743200"/>
              <a:ext cx="1429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simple</a:t>
              </a:r>
            </a:p>
            <a:p>
              <a:pPr algn="ctr"/>
              <a:r>
                <a:rPr lang="en-US" dirty="0" smtClean="0">
                  <a:solidFill>
                    <a:srgbClr val="0000FF"/>
                  </a:solidFill>
                </a:rPr>
                <a:t>construction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654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Recap: convex relaxations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4800" y="1517650"/>
            <a:ext cx="8915400" cy="4483279"/>
            <a:chOff x="304800" y="1517650"/>
            <a:chExt cx="8915400" cy="4483279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3179694"/>
                </p:ext>
              </p:extLst>
            </p:nvPr>
          </p:nvGraphicFramePr>
          <p:xfrm>
            <a:off x="304800" y="1563882"/>
            <a:ext cx="533400" cy="569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6886" name="Equation" r:id="rId4" imgW="165100" imgH="177800" progId="Equation.3">
                    <p:embed/>
                  </p:oleObj>
                </mc:Choice>
                <mc:Fallback>
                  <p:oleObj name="Equation" r:id="rId4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4800" y="1563882"/>
                          <a:ext cx="533400" cy="56971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714529"/>
                </p:ext>
              </p:extLst>
            </p:nvPr>
          </p:nvGraphicFramePr>
          <p:xfrm>
            <a:off x="1985963" y="1563687"/>
            <a:ext cx="657225" cy="569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6887" name="Equation" r:id="rId6" imgW="203200" imgH="177800" progId="Equation.3">
                    <p:embed/>
                  </p:oleObj>
                </mc:Choice>
                <mc:Fallback>
                  <p:oleObj name="Equation" r:id="rId6" imgW="2032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85963" y="1563687"/>
                          <a:ext cx="657225" cy="5699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040220"/>
                </p:ext>
              </p:extLst>
            </p:nvPr>
          </p:nvGraphicFramePr>
          <p:xfrm>
            <a:off x="4434879" y="1573213"/>
            <a:ext cx="1190625" cy="733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6888" name="Equation" r:id="rId8" imgW="368300" imgH="228600" progId="Equation.3">
                    <p:embed/>
                  </p:oleObj>
                </mc:Choice>
                <mc:Fallback>
                  <p:oleObj name="Equation" r:id="rId8" imgW="3683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434879" y="1573213"/>
                          <a:ext cx="1190625" cy="733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4628190"/>
                </p:ext>
              </p:extLst>
            </p:nvPr>
          </p:nvGraphicFramePr>
          <p:xfrm>
            <a:off x="7232650" y="1517650"/>
            <a:ext cx="822325" cy="69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6889" name="Equation" r:id="rId10" imgW="254000" imgH="215900" progId="Equation.3">
                    <p:embed/>
                  </p:oleObj>
                </mc:Choice>
                <mc:Fallback>
                  <p:oleObj name="Equation" r:id="rId10" imgW="254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232650" y="1517650"/>
                          <a:ext cx="822325" cy="692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Left-Right Arrow 1"/>
            <p:cNvSpPr/>
            <p:nvPr/>
          </p:nvSpPr>
          <p:spPr bwMode="auto">
            <a:xfrm>
              <a:off x="914400" y="1752600"/>
              <a:ext cx="762000" cy="2286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Left-Right Arrow 20"/>
            <p:cNvSpPr/>
            <p:nvPr/>
          </p:nvSpPr>
          <p:spPr bwMode="auto">
            <a:xfrm>
              <a:off x="2819400" y="1752600"/>
              <a:ext cx="1371600" cy="2286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Left-Right Arrow 21"/>
            <p:cNvSpPr/>
            <p:nvPr/>
          </p:nvSpPr>
          <p:spPr bwMode="auto">
            <a:xfrm>
              <a:off x="5791200" y="1752600"/>
              <a:ext cx="1371600" cy="2286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856194" y="2438400"/>
              <a:ext cx="2287806" cy="3562529"/>
              <a:chOff x="6856194" y="2438400"/>
              <a:chExt cx="2287806" cy="356252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7239000" y="2438400"/>
                <a:ext cx="820738" cy="2201863"/>
                <a:chOff x="7239000" y="2438400"/>
                <a:chExt cx="820738" cy="2201863"/>
              </a:xfrm>
            </p:grpSpPr>
            <p:graphicFrame>
              <p:nvGraphicFramePr>
                <p:cNvPr id="18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4632035"/>
                    </p:ext>
                  </p:extLst>
                </p:nvPr>
              </p:nvGraphicFramePr>
              <p:xfrm>
                <a:off x="7239000" y="3865563"/>
                <a:ext cx="820738" cy="774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316890" name="Equation" r:id="rId12" imgW="254000" imgH="241300" progId="Equation.3">
                        <p:embed/>
                      </p:oleObj>
                    </mc:Choice>
                    <mc:Fallback>
                      <p:oleObj name="Equation" r:id="rId12" imgW="254000" imgH="24130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239000" y="3865563"/>
                              <a:ext cx="820738" cy="774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Down Arrow 23"/>
                <p:cNvSpPr/>
                <p:nvPr/>
              </p:nvSpPr>
              <p:spPr bwMode="auto">
                <a:xfrm>
                  <a:off x="7391996" y="2438400"/>
                  <a:ext cx="152400" cy="1371600"/>
                </a:xfrm>
                <a:prstGeom prst="downArrow">
                  <a:avLst/>
                </a:prstGeom>
                <a:solidFill>
                  <a:srgbClr val="7F7F7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4" name="TextBox 3"/>
              <p:cNvSpPr txBox="1"/>
              <p:nvPr/>
            </p:nvSpPr>
            <p:spPr>
              <a:xfrm>
                <a:off x="6856194" y="4800600"/>
                <a:ext cx="228780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0000FF"/>
                    </a:solidFill>
                  </a:rPr>
                  <a:t>SOCP relaxation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c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oarsest superset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min # variables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fastest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295400" y="2438400"/>
              <a:ext cx="2159566" cy="3562529"/>
              <a:chOff x="1295400" y="2438400"/>
              <a:chExt cx="2159566" cy="3562529"/>
            </a:xfrm>
          </p:grpSpPr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0921544"/>
                  </p:ext>
                </p:extLst>
              </p:nvPr>
            </p:nvGraphicFramePr>
            <p:xfrm>
              <a:off x="1981200" y="3946525"/>
              <a:ext cx="820738" cy="652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6891" name="Equation" r:id="rId14" imgW="254000" imgH="203200" progId="Equation.3">
                      <p:embed/>
                    </p:oleObj>
                  </mc:Choice>
                  <mc:Fallback>
                    <p:oleObj name="Equation" r:id="rId14" imgW="2540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1981200" y="3946525"/>
                            <a:ext cx="820738" cy="65246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" name="Down Arrow 2"/>
              <p:cNvSpPr/>
              <p:nvPr/>
            </p:nvSpPr>
            <p:spPr bwMode="auto">
              <a:xfrm>
                <a:off x="2057400" y="2438400"/>
                <a:ext cx="152400" cy="1371600"/>
              </a:xfrm>
              <a:prstGeom prst="downArrow">
                <a:avLst/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295400" y="4800600"/>
                <a:ext cx="215956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smtClean="0">
                    <a:solidFill>
                      <a:srgbClr val="0000FF"/>
                    </a:solidFill>
                  </a:rPr>
                  <a:t>SDP relaxation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t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ightest superset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max # variables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>
                    <a:solidFill>
                      <a:srgbClr val="0000FF"/>
                    </a:solidFill>
                  </a:rPr>
                  <a:t>slowest 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62400" y="2438400"/>
              <a:ext cx="2467342" cy="3562529"/>
              <a:chOff x="3962400" y="2438400"/>
              <a:chExt cx="2467342" cy="3562529"/>
            </a:xfrm>
          </p:grpSpPr>
          <p:graphicFrame>
            <p:nvGraphicFramePr>
              <p:cNvPr id="16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6810989"/>
                  </p:ext>
                </p:extLst>
              </p:nvPr>
            </p:nvGraphicFramePr>
            <p:xfrm>
              <a:off x="4448175" y="3886200"/>
              <a:ext cx="1190625" cy="8143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16892" name="Equation" r:id="rId16" imgW="368300" imgH="254000" progId="Equation.3">
                      <p:embed/>
                    </p:oleObj>
                  </mc:Choice>
                  <mc:Fallback>
                    <p:oleObj name="Equation" r:id="rId16" imgW="368300" imgH="2540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4448175" y="3886200"/>
                            <a:ext cx="1190625" cy="8143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3" name="Down Arrow 22"/>
              <p:cNvSpPr/>
              <p:nvPr/>
            </p:nvSpPr>
            <p:spPr bwMode="auto">
              <a:xfrm>
                <a:off x="4572000" y="2438400"/>
                <a:ext cx="152400" cy="1371600"/>
              </a:xfrm>
              <a:prstGeom prst="downArrow">
                <a:avLst/>
              </a:prstGeom>
              <a:solidFill>
                <a:srgbClr val="7F7F7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62400" y="4800600"/>
                <a:ext cx="246734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 err="1" smtClean="0">
                    <a:solidFill>
                      <a:srgbClr val="0000FF"/>
                    </a:solidFill>
                  </a:rPr>
                  <a:t>Chordal</a:t>
                </a:r>
                <a:r>
                  <a:rPr lang="en-US" u="sng" dirty="0" smtClean="0">
                    <a:solidFill>
                      <a:srgbClr val="0000FF"/>
                    </a:solidFill>
                  </a:rPr>
                  <a:t> relaxation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e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quivalent superset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>
                    <a:solidFill>
                      <a:srgbClr val="0000FF"/>
                    </a:solidFill>
                  </a:rPr>
                  <a:t>m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uch faster for 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 smtClean="0">
                    <a:solidFill>
                      <a:srgbClr val="0000FF"/>
                    </a:solidFill>
                  </a:rPr>
                  <a:t>    sparse networks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696796" y="2438400"/>
              <a:ext cx="1523404" cy="1371600"/>
              <a:chOff x="7543800" y="2438400"/>
              <a:chExt cx="1523404" cy="1371600"/>
            </a:xfrm>
          </p:grpSpPr>
          <p:sp>
            <p:nvSpPr>
              <p:cNvPr id="25" name="Down Arrow 24"/>
              <p:cNvSpPr/>
              <p:nvPr/>
            </p:nvSpPr>
            <p:spPr bwMode="auto">
              <a:xfrm flipV="1">
                <a:off x="7543800" y="2438400"/>
                <a:ext cx="152400" cy="1371600"/>
              </a:xfrm>
              <a:prstGeom prst="downArrow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637982" y="2743200"/>
                <a:ext cx="1429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simple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construction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876800" y="2438400"/>
              <a:ext cx="1523404" cy="1371600"/>
              <a:chOff x="7543800" y="2438400"/>
              <a:chExt cx="1523404" cy="1371600"/>
            </a:xfrm>
          </p:grpSpPr>
          <p:sp>
            <p:nvSpPr>
              <p:cNvPr id="38" name="Down Arrow 37"/>
              <p:cNvSpPr/>
              <p:nvPr/>
            </p:nvSpPr>
            <p:spPr bwMode="auto">
              <a:xfrm flipV="1">
                <a:off x="7543800" y="2438400"/>
                <a:ext cx="152400" cy="1371600"/>
              </a:xfrm>
              <a:prstGeom prst="downArrow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637982" y="2743200"/>
                <a:ext cx="1429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simple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construction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362200" y="2438400"/>
              <a:ext cx="1523404" cy="1371600"/>
              <a:chOff x="7543800" y="2438400"/>
              <a:chExt cx="1523404" cy="1371600"/>
            </a:xfrm>
          </p:grpSpPr>
          <p:sp>
            <p:nvSpPr>
              <p:cNvPr id="41" name="Down Arrow 40"/>
              <p:cNvSpPr/>
              <p:nvPr/>
            </p:nvSpPr>
            <p:spPr bwMode="auto">
              <a:xfrm flipV="1">
                <a:off x="7543800" y="2438400"/>
                <a:ext cx="152400" cy="1371600"/>
              </a:xfrm>
              <a:prstGeom prst="downArrow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637982" y="2743200"/>
                <a:ext cx="1429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simple</a:t>
                </a:r>
              </a:p>
              <a:p>
                <a:pPr algn="ctr"/>
                <a:r>
                  <a:rPr lang="en-US" dirty="0" smtClean="0">
                    <a:solidFill>
                      <a:srgbClr val="0000FF"/>
                    </a:solidFill>
                  </a:rPr>
                  <a:t>construction</a:t>
                </a:r>
              </a:p>
            </p:txBody>
          </p:sp>
        </p:grpSp>
        <p:sp>
          <p:nvSpPr>
            <p:cNvPr id="32" name="Left-Right Arrow 31"/>
            <p:cNvSpPr/>
            <p:nvPr/>
          </p:nvSpPr>
          <p:spPr bwMode="auto">
            <a:xfrm>
              <a:off x="2819400" y="4191000"/>
              <a:ext cx="1371600" cy="228600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 bwMode="auto">
            <a:xfrm>
              <a:off x="5791200" y="4191000"/>
              <a:ext cx="1371600" cy="228600"/>
            </a:xfrm>
            <a:prstGeom prst="leftRight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96000" y="3886200"/>
              <a:ext cx="74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r</a:t>
              </a:r>
              <a:r>
                <a:rPr lang="en-US" dirty="0" smtClean="0">
                  <a:solidFill>
                    <a:srgbClr val="0000FF"/>
                  </a:solidFill>
                </a:rPr>
                <a:t>adial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316845" y="6324600"/>
            <a:ext cx="476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For radial network: always solve SOCP !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7010400" y="1295400"/>
            <a:ext cx="1295400" cy="3429000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40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16559"/>
            <a:ext cx="4359606" cy="3517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24400" y="1592759"/>
            <a:ext cx="4419600" cy="3886200"/>
            <a:chOff x="4724400" y="1066800"/>
            <a:chExt cx="4419600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1066800"/>
              <a:ext cx="4350855" cy="38862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 bwMode="auto">
            <a:xfrm>
              <a:off x="5029200" y="4495800"/>
              <a:ext cx="4114800" cy="4572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5800" y="5181600"/>
            <a:ext cx="14285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power flow</a:t>
            </a:r>
          </a:p>
          <a:p>
            <a:r>
              <a:rPr lang="en-US" sz="2000" dirty="0">
                <a:solidFill>
                  <a:srgbClr val="0000FF"/>
                </a:solidFill>
              </a:rPr>
              <a:t>s</a:t>
            </a:r>
            <a:r>
              <a:rPr lang="en-US" sz="2000" dirty="0" smtClean="0">
                <a:solidFill>
                  <a:srgbClr val="0000FF"/>
                </a:solidFill>
              </a:rPr>
              <a:t>olution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057400" y="3802559"/>
            <a:ext cx="1066800" cy="15314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29000" y="2888159"/>
            <a:ext cx="304800" cy="914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276600" y="2278559"/>
            <a:ext cx="100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SDP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1981200" y="2202359"/>
            <a:ext cx="6096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2514600" y="1821359"/>
            <a:ext cx="1188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SOCP </a:t>
            </a:r>
            <a:r>
              <a:rPr lang="en-US"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lang="en-US" sz="2400" b="1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2600" y="1143000"/>
            <a:ext cx="137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Power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971231" y="1143000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Reactive Power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43200" y="52578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Relaxation is exact if </a:t>
            </a:r>
            <a:r>
              <a:rPr lang="en-US" sz="2400" b="1" dirty="0" smtClean="0">
                <a:latin typeface="Times New Roman"/>
                <a:cs typeface="Times New Roman"/>
              </a:rPr>
              <a:t>X </a:t>
            </a:r>
            <a:r>
              <a:rPr lang="en-US" sz="2000" dirty="0" smtClean="0"/>
              <a:t>and </a:t>
            </a:r>
            <a:r>
              <a:rPr lang="en-US" sz="2400" b="1" dirty="0" smtClean="0">
                <a:latin typeface="Times New Roman"/>
                <a:cs typeface="Times New Roman"/>
              </a:rPr>
              <a:t>Y </a:t>
            </a:r>
            <a:r>
              <a:rPr lang="en-US" sz="2400" dirty="0" smtClean="0"/>
              <a:t>have same </a:t>
            </a:r>
            <a:r>
              <a:rPr lang="en-US" sz="2000" dirty="0" smtClean="0"/>
              <a:t>Pareto front</a:t>
            </a:r>
            <a:endParaRPr lang="en-US" sz="2000" b="1" dirty="0">
              <a:latin typeface="Times New Roman"/>
              <a:cs typeface="Times New Roman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SOCP is faster but coarser than SDP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64886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dirty="0" smtClean="0">
                <a:solidFill>
                  <a:srgbClr val="0000FF"/>
                </a:solidFill>
              </a:rPr>
              <a:t>Bose, Low, </a:t>
            </a:r>
            <a:r>
              <a:rPr lang="en-US" dirty="0" err="1" smtClean="0">
                <a:solidFill>
                  <a:srgbClr val="0000FF"/>
                </a:solidFill>
              </a:rPr>
              <a:t>Teeraratkul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Hassibi</a:t>
            </a:r>
            <a:r>
              <a:rPr lang="en-US" dirty="0" smtClean="0">
                <a:solidFill>
                  <a:srgbClr val="0000FF"/>
                </a:solidFill>
              </a:rPr>
              <a:t> TAC 2014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083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Without PS: SDP </a:t>
            </a:r>
            <a:r>
              <a:rPr lang="en-US" dirty="0" err="1" smtClean="0"/>
              <a:t>vs</a:t>
            </a:r>
            <a:r>
              <a:rPr lang="en-US" dirty="0" smtClean="0"/>
              <a:t> SOCP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8001000" cy="52909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5181600" y="5791200"/>
            <a:ext cx="914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" y="5791200"/>
            <a:ext cx="1295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2076" y="6135469"/>
            <a:ext cx="109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SDP not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scalable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922" y="6135469"/>
            <a:ext cx="980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SOCP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inexact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581400" y="2667000"/>
            <a:ext cx="1447800" cy="3505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2200" y="1676400"/>
            <a:ext cx="1143000" cy="4495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E0E4E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657290"/>
            <a:ext cx="1219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SDP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1657290"/>
            <a:ext cx="1219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SOCP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1657290"/>
            <a:ext cx="914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SOCP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1600" y="1676400"/>
            <a:ext cx="914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SDP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8295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Examples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8001000" cy="529098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5181600" y="5791200"/>
            <a:ext cx="914400" cy="3810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2076" y="6135469"/>
            <a:ext cx="109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SDP not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scalable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85922" y="6135469"/>
            <a:ext cx="980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SOCP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inexact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657290"/>
            <a:ext cx="1219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SDP/</a:t>
            </a:r>
            <a:r>
              <a:rPr lang="en-US" sz="2000" dirty="0" err="1" smtClean="0">
                <a:latin typeface="Times New Roman"/>
                <a:cs typeface="Times New Roman"/>
              </a:rPr>
              <a:t>ch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1657290"/>
            <a:ext cx="12192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SOCP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1657290"/>
            <a:ext cx="914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SOCP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1600" y="1676400"/>
            <a:ext cx="9144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/>
                <a:cs typeface="Times New Roman"/>
              </a:rPr>
              <a:t>SDP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8400" y="1676400"/>
            <a:ext cx="1066800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Times New Roman"/>
                <a:cs typeface="Times New Roman"/>
              </a:rPr>
              <a:t>chordal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581400" y="2667000"/>
            <a:ext cx="1447800" cy="3505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6248400" y="1676400"/>
            <a:ext cx="990600" cy="44958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2133600" y="1676400"/>
            <a:ext cx="1295400" cy="44958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0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pPr eaLnBrk="1" hangingPunct="1"/>
            <a:r>
              <a:rPr lang="en-US" dirty="0" smtClean="0"/>
              <a:t>SOCP more efficient than SDP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199" y="1295400"/>
            <a:ext cx="9220200" cy="373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" y="5257800"/>
            <a:ext cx="7315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Relaxations are exact in all cases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IEEE networks: IEEE 13, 34, 37, 123 buses (0% DG)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SCE networks 47 buses (57% PV), 56 buses (130% PV)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Single phase; SOCP using BFM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M</a:t>
            </a:r>
            <a:r>
              <a:rPr lang="en-US" sz="1400" dirty="0" err="1" smtClean="0"/>
              <a:t>atlab</a:t>
            </a:r>
            <a:r>
              <a:rPr lang="en-US" sz="1400" dirty="0" smtClean="0"/>
              <a:t> </a:t>
            </a:r>
            <a:r>
              <a:rPr lang="en-US" sz="1400" dirty="0"/>
              <a:t>7.9.0.529 (64-bit</a:t>
            </a:r>
            <a:r>
              <a:rPr lang="en-US" sz="1400" dirty="0" smtClean="0"/>
              <a:t>) with CVX </a:t>
            </a:r>
            <a:r>
              <a:rPr lang="en-US" sz="1400" dirty="0"/>
              <a:t>1.21 on Mac OS X 10.7.5 with 2.66GHz Intel Core 2 Due CPU and 4GB 1067MHz DDR3 memory </a:t>
            </a:r>
          </a:p>
        </p:txBody>
      </p:sp>
    </p:spTree>
    <p:extLst>
      <p:ext uri="{BB962C8B-B14F-4D97-AF65-F5344CB8AC3E}">
        <p14:creationId xmlns:p14="http://schemas.microsoft.com/office/powerpoint/2010/main" val="39347377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Outline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143000"/>
            <a:ext cx="7696200" cy="56388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Mathematical preliminaries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Bus injection model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OPF formulation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3 convex relaxations &amp; relationship</a:t>
            </a:r>
            <a:endParaRPr lang="en-US" sz="800" dirty="0" smtClean="0">
              <a:solidFill>
                <a:srgbClr val="D9D9D9"/>
              </a:solidFill>
            </a:endParaRPr>
          </a:p>
          <a:p>
            <a:pPr marL="0" indent="0">
              <a:buNone/>
            </a:pPr>
            <a:r>
              <a:rPr lang="en-US" sz="3200" dirty="0" smtClean="0"/>
              <a:t>Branch flow model</a:t>
            </a:r>
          </a:p>
          <a:p>
            <a:pPr lvl="1"/>
            <a:r>
              <a:rPr lang="en-US" dirty="0" smtClean="0"/>
              <a:t>OPF formulation</a:t>
            </a:r>
          </a:p>
          <a:p>
            <a:pPr lvl="1">
              <a:buClr>
                <a:srgbClr val="CC0000"/>
              </a:buClr>
            </a:pPr>
            <a:r>
              <a:rPr lang="en-US" dirty="0" smtClean="0"/>
              <a:t>SOCP relaxation &amp; equivalence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Exact relaxation</a:t>
            </a:r>
            <a:endParaRPr lang="en-US" sz="3200" dirty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Radial networks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Mesh networks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D9D9D9"/>
                </a:solidFill>
              </a:rPr>
              <a:t>Multiphase unbalanced networks</a:t>
            </a:r>
            <a:endParaRPr lang="en-US" sz="3200" dirty="0">
              <a:solidFill>
                <a:srgbClr val="D9D9D9"/>
              </a:solidFill>
            </a:endParaRPr>
          </a:p>
          <a:p>
            <a:pPr lvl="1">
              <a:buClr>
                <a:srgbClr val="CC0000"/>
              </a:buClr>
            </a:pPr>
            <a:endParaRPr lang="en-US" sz="1200" dirty="0">
              <a:solidFill>
                <a:srgbClr val="D9D9D9"/>
              </a:solidFill>
            </a:endParaRPr>
          </a:p>
          <a:p>
            <a:pPr marL="0" indent="0">
              <a:buClr>
                <a:srgbClr val="CC0000"/>
              </a:buClr>
              <a:buNone/>
            </a:pPr>
            <a:endParaRPr lang="en-US" sz="1600" dirty="0">
              <a:solidFill>
                <a:srgbClr val="D9D9D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04" y="53503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1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Convex optimization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25" name="Content Placeholder 5"/>
          <p:cNvSpPr>
            <a:spLocks noGrp="1"/>
          </p:cNvSpPr>
          <p:nvPr>
            <p:ph idx="1"/>
          </p:nvPr>
        </p:nvSpPr>
        <p:spPr>
          <a:xfrm>
            <a:off x="838200" y="3200400"/>
            <a:ext cx="7924800" cy="3581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Questions</a:t>
            </a:r>
          </a:p>
          <a:p>
            <a:r>
              <a:rPr lang="en-US" dirty="0" smtClean="0"/>
              <a:t>How to recognize a convex program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How to characterize minimizers?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How to compute a minimizer?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graphicFrame>
        <p:nvGraphicFramePr>
          <p:cNvPr id="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898863"/>
              </p:ext>
            </p:extLst>
          </p:nvPr>
        </p:nvGraphicFramePr>
        <p:xfrm>
          <a:off x="2187575" y="1230313"/>
          <a:ext cx="4594225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66" name="Equation" r:id="rId4" imgW="5168900" imgH="1930400" progId="Equation.3">
                  <p:embed/>
                </p:oleObj>
              </mc:Choice>
              <mc:Fallback>
                <p:oleObj name="Equation" r:id="rId4" imgW="5168900" imgH="19304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7575" y="1230313"/>
                        <a:ext cx="4594225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233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447800"/>
            <a:ext cx="7315200" cy="3352800"/>
            <a:chOff x="990600" y="1447800"/>
            <a:chExt cx="7315200" cy="3352800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1905000" y="3276600"/>
              <a:ext cx="3200400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905000" y="2895600"/>
              <a:ext cx="0" cy="381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05400" y="2895602"/>
              <a:ext cx="0" cy="3809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3341" y="2514600"/>
              <a:ext cx="334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i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495800" y="2448580"/>
              <a:ext cx="365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>
                  <a:solidFill>
                    <a:prstClr val="black"/>
                  </a:solidFill>
                  <a:latin typeface="Times New Roman"/>
                  <a:cs typeface="Times New Roman"/>
                </a:rPr>
                <a:t>j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162800" y="2438400"/>
              <a:ext cx="38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i="1" dirty="0" err="1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k</a:t>
              </a:r>
              <a:endParaRPr lang="en-US" sz="2800" i="1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7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4220441"/>
                </p:ext>
              </p:extLst>
            </p:nvPr>
          </p:nvGraphicFramePr>
          <p:xfrm>
            <a:off x="5108575" y="1600200"/>
            <a:ext cx="301625" cy="505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7557" name="Equation" r:id="rId4" imgW="342900" imgH="571500" progId="Equation.3">
                    <p:embed/>
                  </p:oleObj>
                </mc:Choice>
                <mc:Fallback>
                  <p:oleObj name="Equation" r:id="rId4" imgW="342900" imgH="571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108575" y="1600200"/>
                          <a:ext cx="301625" cy="5052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0" name="Straight Connector 49"/>
            <p:cNvCxnSpPr/>
            <p:nvPr/>
          </p:nvCxnSpPr>
          <p:spPr>
            <a:xfrm>
              <a:off x="7162800" y="35052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48006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622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5486400" y="2895600"/>
              <a:ext cx="2362200" cy="381002"/>
              <a:chOff x="2590800" y="1676400"/>
              <a:chExt cx="3200400" cy="381002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2590800" y="2057400"/>
                <a:ext cx="3200400" cy="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2590800" y="1676400"/>
                <a:ext cx="0" cy="3810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5791200" y="1676402"/>
                <a:ext cx="0" cy="3809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7543800" y="2057400"/>
              <a:ext cx="762000" cy="805329"/>
              <a:chOff x="1981200" y="685800"/>
              <a:chExt cx="762000" cy="805329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981200" y="1491129"/>
                <a:ext cx="762000" cy="0"/>
              </a:xfrm>
              <a:prstGeom prst="line">
                <a:avLst/>
              </a:prstGeom>
              <a:ln w="76200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590800" y="685800"/>
                <a:ext cx="0" cy="762000"/>
              </a:xfrm>
              <a:prstGeom prst="line">
                <a:avLst/>
              </a:prstGeom>
              <a:ln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33600" y="685800"/>
                <a:ext cx="0" cy="762000"/>
              </a:xfrm>
              <a:prstGeom prst="line">
                <a:avLst/>
              </a:prstGeom>
              <a:ln>
                <a:headEnd type="triangl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/>
            <p:cNvCxnSpPr/>
            <p:nvPr/>
          </p:nvCxnSpPr>
          <p:spPr>
            <a:xfrm>
              <a:off x="5257800" y="4800600"/>
              <a:ext cx="2590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257800" y="2895600"/>
              <a:ext cx="0" cy="19049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848600" y="4495800"/>
              <a:ext cx="0" cy="30479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543800" y="4495800"/>
              <a:ext cx="762000" cy="0"/>
            </a:xfrm>
            <a:prstGeom prst="line">
              <a:avLst/>
            </a:prstGeom>
            <a:ln w="762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447800"/>
              <a:ext cx="746760" cy="6096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8800" y="1447800"/>
              <a:ext cx="752395" cy="609600"/>
            </a:xfrm>
            <a:prstGeom prst="rect">
              <a:avLst/>
            </a:prstGeom>
          </p:spPr>
        </p:pic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260555"/>
              </p:ext>
            </p:extLst>
          </p:nvPr>
        </p:nvGraphicFramePr>
        <p:xfrm>
          <a:off x="2895600" y="2743200"/>
          <a:ext cx="1103313" cy="51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558" name="Equation" r:id="rId8" imgW="1358900" imgH="635000" progId="Equation.3">
                  <p:embed/>
                </p:oleObj>
              </mc:Choice>
              <mc:Fallback>
                <p:oleObj name="Equation" r:id="rId8" imgW="13589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5600" y="2743200"/>
                        <a:ext cx="1103313" cy="51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24400" y="5165229"/>
            <a:ext cx="3506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</a:t>
            </a:r>
            <a:r>
              <a:rPr lang="en-US" sz="2400" dirty="0" smtClean="0"/>
              <a:t>raph model </a:t>
            </a:r>
            <a:r>
              <a:rPr lang="en-US" sz="2800" i="1" dirty="0" smtClean="0">
                <a:latin typeface="Times New Roman"/>
                <a:cs typeface="Times New Roman"/>
              </a:rPr>
              <a:t>G</a:t>
            </a:r>
            <a:r>
              <a:rPr lang="en-US" sz="2400" dirty="0" smtClean="0"/>
              <a:t>: directed</a:t>
            </a:r>
          </a:p>
        </p:txBody>
      </p:sp>
    </p:spTree>
    <p:extLst>
      <p:ext uri="{BB962C8B-B14F-4D97-AF65-F5344CB8AC3E}">
        <p14:creationId xmlns:p14="http://schemas.microsoft.com/office/powerpoint/2010/main" val="3897455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745841"/>
              </p:ext>
            </p:extLst>
          </p:nvPr>
        </p:nvGraphicFramePr>
        <p:xfrm>
          <a:off x="920750" y="14478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404" name="Equation" r:id="rId4" imgW="2108200" imgH="228600" progId="Equation.3">
                  <p:embed/>
                </p:oleObj>
              </mc:Choice>
              <mc:Fallback>
                <p:oleObj name="Equation" r:id="rId4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0" y="14478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234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definition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3540422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28600" y="4800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228600" y="5334000"/>
            <a:ext cx="6019800" cy="1447800"/>
            <a:chOff x="1420812" y="5334000"/>
            <a:chExt cx="6019800" cy="1447800"/>
          </a:xfrm>
        </p:grpSpPr>
        <p:sp>
          <p:nvSpPr>
            <p:cNvPr id="14" name="Oval 13"/>
            <p:cNvSpPr/>
            <p:nvPr/>
          </p:nvSpPr>
          <p:spPr>
            <a:xfrm>
              <a:off x="14208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736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12012" y="5334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212012" y="65532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288212" y="5715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002212" y="5448300"/>
              <a:ext cx="220980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649412" y="5448300"/>
              <a:ext cx="3124200" cy="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968734" y="5529122"/>
              <a:ext cx="2243278" cy="1138378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1447800" y="6477000"/>
              <a:ext cx="228600" cy="2286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Connector 33"/>
            <p:cNvCxnSpPr>
              <a:stCxn id="33" idx="6"/>
            </p:cNvCxnSpPr>
            <p:nvPr/>
          </p:nvCxnSpPr>
          <p:spPr>
            <a:xfrm flipV="1">
              <a:off x="1676400" y="5562600"/>
              <a:ext cx="3048000" cy="1028700"/>
            </a:xfrm>
            <a:prstGeom prst="line">
              <a:avLst/>
            </a:prstGeom>
            <a:ln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24000" y="5715000"/>
              <a:ext cx="0" cy="914400"/>
            </a:xfrm>
            <a:prstGeom prst="line">
              <a:avLst/>
            </a:prstGeom>
            <a:ln w="76200" cmpd="sng"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16" idx="4"/>
            </p:cNvCxnSpPr>
            <p:nvPr/>
          </p:nvCxnSpPr>
          <p:spPr bwMode="auto">
            <a:xfrm flipV="1">
              <a:off x="4876800" y="5562600"/>
              <a:ext cx="11112" cy="609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5562431"/>
                </p:ext>
              </p:extLst>
            </p:nvPr>
          </p:nvGraphicFramePr>
          <p:xfrm>
            <a:off x="4765675" y="6172200"/>
            <a:ext cx="3397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2405" name="Equation" r:id="rId6" imgW="152400" imgH="228600" progId="Equation.3">
                    <p:embed/>
                  </p:oleObj>
                </mc:Choice>
                <mc:Fallback>
                  <p:oleObj name="Equation" r:id="rId6" imgW="1524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765675" y="6172200"/>
                          <a:ext cx="339725" cy="5095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TextBox 58"/>
          <p:cNvSpPr txBox="1"/>
          <p:nvPr/>
        </p:nvSpPr>
        <p:spPr>
          <a:xfrm>
            <a:off x="6837243" y="14478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689515"/>
              </p:ext>
            </p:extLst>
          </p:nvPr>
        </p:nvGraphicFramePr>
        <p:xfrm>
          <a:off x="6553200" y="5370513"/>
          <a:ext cx="2405063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406" name="Equation" r:id="rId8" imgW="1193800" imgH="723900" progId="Equation.3">
                  <p:embed/>
                </p:oleObj>
              </mc:Choice>
              <mc:Fallback>
                <p:oleObj name="Equation" r:id="rId8" imgW="1193800" imgH="723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3200" y="5370513"/>
                        <a:ext cx="2405063" cy="14112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486560"/>
              </p:ext>
            </p:extLst>
          </p:nvPr>
        </p:nvGraphicFramePr>
        <p:xfrm>
          <a:off x="914400" y="2438401"/>
          <a:ext cx="5334000" cy="54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407" name="Equation" r:id="rId10" imgW="6299200" imgH="635000" progId="Equation.3">
                  <p:embed/>
                </p:oleObj>
              </mc:Choice>
              <mc:Fallback>
                <p:oleObj name="Equation" r:id="rId10" imgW="62992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4400" y="2438401"/>
                        <a:ext cx="5334000" cy="54500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463020"/>
              </p:ext>
            </p:extLst>
          </p:nvPr>
        </p:nvGraphicFramePr>
        <p:xfrm>
          <a:off x="914400" y="3352800"/>
          <a:ext cx="586263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408" name="Equation" r:id="rId12" imgW="2286000" imgH="431800" progId="Equation.3">
                  <p:embed/>
                </p:oleObj>
              </mc:Choice>
              <mc:Fallback>
                <p:oleObj name="Equation" r:id="rId12" imgW="228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5862637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2667000" y="4114800"/>
            <a:ext cx="782557" cy="1332131"/>
            <a:chOff x="2667000" y="4114800"/>
            <a:chExt cx="782557" cy="1332131"/>
          </a:xfrm>
        </p:grpSpPr>
        <p:sp>
          <p:nvSpPr>
            <p:cNvPr id="46" name="TextBox 45"/>
            <p:cNvSpPr txBox="1"/>
            <p:nvPr/>
          </p:nvSpPr>
          <p:spPr>
            <a:xfrm>
              <a:off x="2854397" y="4800600"/>
              <a:ext cx="595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 smtClean="0">
                <a:solidFill>
                  <a:srgbClr val="0000FF"/>
                </a:solidFill>
              </a:endParaRPr>
            </a:p>
            <a:p>
              <a:r>
                <a:rPr lang="en-US" dirty="0" smtClean="0">
                  <a:solidFill>
                    <a:srgbClr val="0000FF"/>
                  </a:solidFill>
                </a:rPr>
                <a:t>loss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 flipV="1">
              <a:off x="2667000" y="4114800"/>
              <a:ext cx="381000" cy="990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1" name="TextBox 50"/>
          <p:cNvSpPr txBox="1"/>
          <p:nvPr/>
        </p:nvSpPr>
        <p:spPr>
          <a:xfrm>
            <a:off x="1524000" y="4800600"/>
            <a:ext cx="1031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</a:t>
            </a:r>
            <a:r>
              <a:rPr lang="en-US" dirty="0" smtClean="0">
                <a:solidFill>
                  <a:srgbClr val="0000FF"/>
                </a:solidFill>
              </a:rPr>
              <a:t>ending</a:t>
            </a:r>
          </a:p>
          <a:p>
            <a:r>
              <a:rPr lang="en-US" dirty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00FF"/>
                </a:solidFill>
              </a:rPr>
              <a:t>nd </a:t>
            </a:r>
            <a:r>
              <a:rPr lang="en-US" dirty="0" err="1" smtClean="0">
                <a:solidFill>
                  <a:srgbClr val="0000FF"/>
                </a:solidFill>
              </a:rPr>
              <a:t>pwr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flipH="1" flipV="1">
            <a:off x="1828800" y="4114800"/>
            <a:ext cx="7620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4876800" y="4267200"/>
            <a:ext cx="1143000" cy="1179731"/>
            <a:chOff x="4876800" y="4267200"/>
            <a:chExt cx="1143000" cy="1179731"/>
          </a:xfrm>
        </p:grpSpPr>
        <p:sp>
          <p:nvSpPr>
            <p:cNvPr id="61" name="TextBox 60"/>
            <p:cNvSpPr txBox="1"/>
            <p:nvPr/>
          </p:nvSpPr>
          <p:spPr>
            <a:xfrm>
              <a:off x="4987997" y="4800600"/>
              <a:ext cx="1031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s</a:t>
              </a:r>
              <a:r>
                <a:rPr lang="en-US" dirty="0" smtClean="0">
                  <a:solidFill>
                    <a:srgbClr val="0000FF"/>
                  </a:solidFill>
                </a:rPr>
                <a:t>ending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e</a:t>
              </a:r>
              <a:r>
                <a:rPr lang="en-US" dirty="0" smtClean="0">
                  <a:solidFill>
                    <a:srgbClr val="0000FF"/>
                  </a:solidFill>
                </a:rPr>
                <a:t>nd </a:t>
              </a:r>
              <a:r>
                <a:rPr lang="en-US" dirty="0" err="1" smtClean="0">
                  <a:solidFill>
                    <a:srgbClr val="0000FF"/>
                  </a:solidFill>
                </a:rPr>
                <a:t>pwr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 flipV="1">
              <a:off x="4876800" y="4267200"/>
              <a:ext cx="228600" cy="609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82636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685800" y="1295400"/>
            <a:ext cx="6172200" cy="32766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87465"/>
              </p:ext>
            </p:extLst>
          </p:nvPr>
        </p:nvGraphicFramePr>
        <p:xfrm>
          <a:off x="920750" y="1447800"/>
          <a:ext cx="54038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199" name="Equation" r:id="rId4" imgW="2108200" imgH="228600" progId="Equation.3">
                  <p:embed/>
                </p:oleObj>
              </mc:Choice>
              <mc:Fallback>
                <p:oleObj name="Equation" r:id="rId4" imgW="2108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0" y="1447800"/>
                        <a:ext cx="540385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5034" y="2438400"/>
            <a:ext cx="2340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definition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00" y="3540422"/>
            <a:ext cx="218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ower balance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28600" y="4800600"/>
            <a:ext cx="8686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6837243" y="1447800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Kirchhoff law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8" name="7-Point Star 47"/>
          <p:cNvSpPr/>
          <p:nvPr/>
        </p:nvSpPr>
        <p:spPr>
          <a:xfrm>
            <a:off x="7239000" y="5105400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2954"/>
              </p:ext>
            </p:extLst>
          </p:nvPr>
        </p:nvGraphicFramePr>
        <p:xfrm>
          <a:off x="914400" y="3352800"/>
          <a:ext cx="5862637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200" name="Equation" r:id="rId6" imgW="2286000" imgH="431800" progId="Equation.3">
                  <p:embed/>
                </p:oleObj>
              </mc:Choice>
              <mc:Fallback>
                <p:oleObj name="Equation" r:id="rId6" imgW="2286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3352800"/>
                        <a:ext cx="5862637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914400" y="5181600"/>
            <a:ext cx="4267200" cy="1143000"/>
            <a:chOff x="1676400" y="3866560"/>
            <a:chExt cx="4267200" cy="1143000"/>
          </a:xfrm>
        </p:grpSpPr>
        <p:sp>
          <p:nvSpPr>
            <p:cNvPr id="20" name="TextBox 19"/>
            <p:cNvSpPr txBox="1"/>
            <p:nvPr/>
          </p:nvSpPr>
          <p:spPr>
            <a:xfrm>
              <a:off x="1676400" y="3866560"/>
              <a:ext cx="373380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Power flow problem:</a:t>
              </a:r>
            </a:p>
            <a:p>
              <a:endParaRPr lang="en-US" sz="1200" dirty="0" smtClean="0">
                <a:solidFill>
                  <a:srgbClr val="000000"/>
                </a:solidFill>
              </a:endParaRPr>
            </a:p>
            <a:p>
              <a:r>
                <a:rPr lang="en-US" sz="2800" dirty="0" smtClean="0">
                  <a:solidFill>
                    <a:srgbClr val="000000"/>
                  </a:solidFill>
                </a:rPr>
                <a:t>Given            find 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3484899"/>
                </p:ext>
              </p:extLst>
            </p:nvPr>
          </p:nvGraphicFramePr>
          <p:xfrm>
            <a:off x="2891346" y="4476160"/>
            <a:ext cx="766254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1201" name="Equation" r:id="rId8" imgW="876300" imgH="609600" progId="Equation.3">
                    <p:embed/>
                  </p:oleObj>
                </mc:Choice>
                <mc:Fallback>
                  <p:oleObj name="Equation" r:id="rId8" imgW="8763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891346" y="4476160"/>
                          <a:ext cx="766254" cy="533400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81015925"/>
                </p:ext>
              </p:extLst>
            </p:nvPr>
          </p:nvGraphicFramePr>
          <p:xfrm>
            <a:off x="4625976" y="4552360"/>
            <a:ext cx="1317624" cy="4360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41202" name="Equation" r:id="rId10" imgW="1384300" imgH="457200" progId="Equation.3">
                    <p:embed/>
                  </p:oleObj>
                </mc:Choice>
                <mc:Fallback>
                  <p:oleObj name="Equation" r:id="rId10" imgW="13843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625976" y="4552360"/>
                          <a:ext cx="1317624" cy="436071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908696"/>
              </p:ext>
            </p:extLst>
          </p:nvPr>
        </p:nvGraphicFramePr>
        <p:xfrm>
          <a:off x="7696200" y="5549900"/>
          <a:ext cx="333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203" name="Equation" r:id="rId12" imgW="368300" imgH="368300" progId="Equation.3">
                  <p:embed/>
                </p:oleObj>
              </mc:Choice>
              <mc:Fallback>
                <p:oleObj name="Equation" r:id="rId12" imgW="368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96200" y="5549900"/>
                        <a:ext cx="333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800277"/>
              </p:ext>
            </p:extLst>
          </p:nvPr>
        </p:nvGraphicFramePr>
        <p:xfrm>
          <a:off x="914400" y="2438401"/>
          <a:ext cx="5334000" cy="545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204" name="Equation" r:id="rId14" imgW="6299200" imgH="635000" progId="Equation.3">
                  <p:embed/>
                </p:oleObj>
              </mc:Choice>
              <mc:Fallback>
                <p:oleObj name="Equation" r:id="rId14" imgW="62992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14400" y="2438401"/>
                        <a:ext cx="5334000" cy="54500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31879" y="6400800"/>
            <a:ext cx="145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isolated sols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2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559035"/>
              </p:ext>
            </p:extLst>
          </p:nvPr>
        </p:nvGraphicFramePr>
        <p:xfrm>
          <a:off x="4954587" y="19050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365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4587" y="19050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200" y="1143000"/>
            <a:ext cx="285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Bus injection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00413"/>
              </p:ext>
            </p:extLst>
          </p:nvPr>
        </p:nvGraphicFramePr>
        <p:xfrm>
          <a:off x="5472112" y="2595563"/>
          <a:ext cx="13858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366" name="Equation" r:id="rId6" imgW="1663700" imgH="635000" progId="Equation.3">
                  <p:embed/>
                </p:oleObj>
              </mc:Choice>
              <mc:Fallback>
                <p:oleObj name="Equation" r:id="rId6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2112" y="2595563"/>
                        <a:ext cx="1385888" cy="528637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073399"/>
              </p:ext>
            </p:extLst>
          </p:nvPr>
        </p:nvGraphicFramePr>
        <p:xfrm>
          <a:off x="5019675" y="33623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367" name="Equation" r:id="rId8" imgW="5016500" imgH="1143000" progId="Equation.3">
                  <p:embed/>
                </p:oleObj>
              </mc:Choice>
              <mc:Fallback>
                <p:oleObj name="Equation" r:id="rId8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19675" y="33623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918685"/>
              </p:ext>
            </p:extLst>
          </p:nvPr>
        </p:nvGraphicFramePr>
        <p:xfrm>
          <a:off x="952500" y="1803400"/>
          <a:ext cx="25257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368" name="Equation" r:id="rId10" imgW="2921000" imgH="736600" progId="Equation.3">
                  <p:embed/>
                </p:oleObj>
              </mc:Choice>
              <mc:Fallback>
                <p:oleObj name="Equation" r:id="rId10" imgW="29210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2500" y="1803400"/>
                        <a:ext cx="2525713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295400" y="4822522"/>
            <a:ext cx="6781800" cy="1883078"/>
            <a:chOff x="1295400" y="4822522"/>
            <a:chExt cx="6781800" cy="1883078"/>
          </a:xfrm>
        </p:grpSpPr>
        <p:sp>
          <p:nvSpPr>
            <p:cNvPr id="48" name="7-Point Star 47"/>
            <p:cNvSpPr/>
            <p:nvPr/>
          </p:nvSpPr>
          <p:spPr>
            <a:xfrm>
              <a:off x="6019800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6096078"/>
                </p:ext>
              </p:extLst>
            </p:nvPr>
          </p:nvGraphicFramePr>
          <p:xfrm>
            <a:off x="6477000" y="5930900"/>
            <a:ext cx="3333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369" name="Equation" r:id="rId12" imgW="368300" imgH="368300" progId="Equation.3">
                    <p:embed/>
                  </p:oleObj>
                </mc:Choice>
                <mc:Fallback>
                  <p:oleObj name="Equation" r:id="rId12" imgW="3683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477000" y="5930900"/>
                          <a:ext cx="333375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7394248"/>
                </p:ext>
              </p:extLst>
            </p:nvPr>
          </p:nvGraphicFramePr>
          <p:xfrm>
            <a:off x="5257800" y="4822522"/>
            <a:ext cx="2819400" cy="435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370" name="Equation" r:id="rId14" imgW="3683000" imgH="546100" progId="Equation.3">
                    <p:embed/>
                  </p:oleObj>
                </mc:Choice>
                <mc:Fallback>
                  <p:oleObj name="Equation" r:id="rId14" imgW="36830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57800" y="4822522"/>
                          <a:ext cx="2819400" cy="435278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7-Point Star 26"/>
            <p:cNvSpPr/>
            <p:nvPr/>
          </p:nvSpPr>
          <p:spPr>
            <a:xfrm>
              <a:off x="1528984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5338361"/>
                </p:ext>
              </p:extLst>
            </p:nvPr>
          </p:nvGraphicFramePr>
          <p:xfrm>
            <a:off x="1956022" y="5919919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371" name="Equation" r:id="rId16" imgW="165100" imgH="177800" progId="Equation.3">
                    <p:embed/>
                  </p:oleObj>
                </mc:Choice>
                <mc:Fallback>
                  <p:oleObj name="Equation" r:id="rId16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1956022" y="5919919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6192627"/>
                </p:ext>
              </p:extLst>
            </p:nvPr>
          </p:nvGraphicFramePr>
          <p:xfrm>
            <a:off x="1295400" y="4876800"/>
            <a:ext cx="19732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372" name="Equation" r:id="rId18" imgW="2578100" imgH="546100" progId="Equation.3">
                    <p:embed/>
                  </p:oleObj>
                </mc:Choice>
                <mc:Fallback>
                  <p:oleObj name="Equation" r:id="rId18" imgW="25781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95400" y="4876800"/>
                          <a:ext cx="1973263" cy="43497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Box 29"/>
          <p:cNvSpPr txBox="1"/>
          <p:nvPr/>
        </p:nvSpPr>
        <p:spPr>
          <a:xfrm>
            <a:off x="35126" y="5715000"/>
            <a:ext cx="1245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solution 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set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6185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Equivalence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95400" y="4822522"/>
            <a:ext cx="6781800" cy="1883078"/>
            <a:chOff x="1295400" y="4822522"/>
            <a:chExt cx="6781800" cy="1883078"/>
          </a:xfrm>
        </p:grpSpPr>
        <p:sp>
          <p:nvSpPr>
            <p:cNvPr id="48" name="7-Point Star 47"/>
            <p:cNvSpPr/>
            <p:nvPr/>
          </p:nvSpPr>
          <p:spPr>
            <a:xfrm>
              <a:off x="6019800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0293634"/>
                </p:ext>
              </p:extLst>
            </p:nvPr>
          </p:nvGraphicFramePr>
          <p:xfrm>
            <a:off x="6477000" y="5930900"/>
            <a:ext cx="33337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3643" name="Equation" r:id="rId4" imgW="368300" imgH="368300" progId="Equation.3">
                    <p:embed/>
                  </p:oleObj>
                </mc:Choice>
                <mc:Fallback>
                  <p:oleObj name="Equation" r:id="rId4" imgW="3683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477000" y="5930900"/>
                          <a:ext cx="333375" cy="346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5519726"/>
                </p:ext>
              </p:extLst>
            </p:nvPr>
          </p:nvGraphicFramePr>
          <p:xfrm>
            <a:off x="5257800" y="4822522"/>
            <a:ext cx="2819400" cy="435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3644" name="Equation" r:id="rId6" imgW="3683000" imgH="546100" progId="Equation.3">
                    <p:embed/>
                  </p:oleObj>
                </mc:Choice>
                <mc:Fallback>
                  <p:oleObj name="Equation" r:id="rId6" imgW="36830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257800" y="4822522"/>
                          <a:ext cx="2819400" cy="435278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7-Point Star 26"/>
            <p:cNvSpPr/>
            <p:nvPr/>
          </p:nvSpPr>
          <p:spPr>
            <a:xfrm>
              <a:off x="1528984" y="5505581"/>
              <a:ext cx="1290416" cy="1200019"/>
            </a:xfrm>
            <a:prstGeom prst="star7">
              <a:avLst/>
            </a:prstGeom>
            <a:solidFill>
              <a:srgbClr val="A6A6A6"/>
            </a:solidFill>
            <a:ln w="28575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smtClean="0">
                <a:solidFill>
                  <a:prstClr val="white"/>
                </a:solidFill>
                <a:latin typeface="Calibri"/>
              </a:endParaRPr>
            </a:p>
          </p:txBody>
        </p:sp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445634"/>
                </p:ext>
              </p:extLst>
            </p:nvPr>
          </p:nvGraphicFramePr>
          <p:xfrm>
            <a:off x="1956022" y="5919919"/>
            <a:ext cx="415925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3645" name="Equation" r:id="rId8" imgW="165100" imgH="177800" progId="Equation.3">
                    <p:embed/>
                  </p:oleObj>
                </mc:Choice>
                <mc:Fallback>
                  <p:oleObj name="Equation" r:id="rId8" imgW="165100" imgH="177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56022" y="5919919"/>
                          <a:ext cx="415925" cy="466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7606389"/>
                </p:ext>
              </p:extLst>
            </p:nvPr>
          </p:nvGraphicFramePr>
          <p:xfrm>
            <a:off x="1295400" y="4876800"/>
            <a:ext cx="1973263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13646" name="Equation" r:id="rId10" imgW="2578100" imgH="546100" progId="Equation.3">
                    <p:embed/>
                  </p:oleObj>
                </mc:Choice>
                <mc:Fallback>
                  <p:oleObj name="Equation" r:id="rId10" imgW="2578100" imgH="546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295400" y="4876800"/>
                          <a:ext cx="1973263" cy="434975"/>
                        </a:xfrm>
                        <a:prstGeom prst="rect">
                          <a:avLst/>
                        </a:prstGeom>
                        <a:noFill/>
                        <a:ln w="57150" cmpd="sng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Box 29"/>
          <p:cNvSpPr txBox="1"/>
          <p:nvPr/>
        </p:nvSpPr>
        <p:spPr>
          <a:xfrm>
            <a:off x="35126" y="5715000"/>
            <a:ext cx="1245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solution 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</a:rPr>
              <a:t>set</a:t>
            </a:r>
            <a:endParaRPr 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276600" y="6172200"/>
            <a:ext cx="2362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1054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Theorem: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311233"/>
              </p:ext>
            </p:extLst>
          </p:nvPr>
        </p:nvGraphicFramePr>
        <p:xfrm>
          <a:off x="3352800" y="1420813"/>
          <a:ext cx="1128713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3647" name="Equation" r:id="rId12" imgW="1143000" imgH="381000" progId="Equation.3">
                  <p:embed/>
                </p:oleObj>
              </mc:Choice>
              <mc:Fallback>
                <p:oleObj name="Equation" r:id="rId12" imgW="11430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52800" y="1420813"/>
                        <a:ext cx="1128713" cy="3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4969" y="2514600"/>
            <a:ext cx="798167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BIM and BFM are equivalent in this sense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Any result in one model is in principle provable in the other,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… but some results are easier to formulate or prove in one </a:t>
            </a:r>
          </a:p>
          <a:p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    than the other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FF"/>
                </a:solidFill>
              </a:rPr>
              <a:t>BFM seems to be much more numerically stable (radial networks)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35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branch flow model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279056"/>
              </p:ext>
            </p:extLst>
          </p:nvPr>
        </p:nvGraphicFramePr>
        <p:xfrm>
          <a:off x="1546225" y="1560513"/>
          <a:ext cx="493077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754" name="Equation" r:id="rId4" imgW="5981700" imgH="2044700" progId="Equation.3">
                  <p:embed/>
                </p:oleObj>
              </mc:Choice>
              <mc:Fallback>
                <p:oleObj name="Equation" r:id="rId4" imgW="5981700" imgH="204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6225" y="1560513"/>
                        <a:ext cx="4930775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ounded Rectangle 21"/>
          <p:cNvSpPr/>
          <p:nvPr/>
        </p:nvSpPr>
        <p:spPr bwMode="auto">
          <a:xfrm>
            <a:off x="2286000" y="2743200"/>
            <a:ext cx="6400800" cy="6096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78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OPF: branch flow model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436034"/>
              </p:ext>
            </p:extLst>
          </p:nvPr>
        </p:nvGraphicFramePr>
        <p:xfrm>
          <a:off x="1546225" y="1560513"/>
          <a:ext cx="493077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458" name="Equation" r:id="rId4" imgW="5981700" imgH="2044700" progId="Equation.3">
                  <p:embed/>
                </p:oleObj>
              </mc:Choice>
              <mc:Fallback>
                <p:oleObj name="Equation" r:id="rId4" imgW="5981700" imgH="204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6225" y="1560513"/>
                        <a:ext cx="4930775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6430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14600" y="3886200"/>
            <a:ext cx="4495800" cy="1981200"/>
          </a:xfrm>
          <a:prstGeom prst="roundRect">
            <a:avLst/>
          </a:prstGeom>
          <a:solidFill>
            <a:srgbClr val="FFC2C2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589277"/>
              </p:ext>
            </p:extLst>
          </p:nvPr>
        </p:nvGraphicFramePr>
        <p:xfrm>
          <a:off x="5334000" y="5129622"/>
          <a:ext cx="1371600" cy="523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865" name="Equation" r:id="rId4" imgW="1663700" imgH="635000" progId="Equation.3">
                  <p:embed/>
                </p:oleObj>
              </mc:Choice>
              <mc:Fallback>
                <p:oleObj name="Equation" r:id="rId4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0" y="5129622"/>
                        <a:ext cx="1371600" cy="523219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351841"/>
              </p:ext>
            </p:extLst>
          </p:nvPr>
        </p:nvGraphicFramePr>
        <p:xfrm>
          <a:off x="2665412" y="5181600"/>
          <a:ext cx="20510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866" name="Equation" r:id="rId6" imgW="800100" imgH="228600" progId="Equation.3">
                  <p:embed/>
                </p:oleObj>
              </mc:Choice>
              <mc:Fallback>
                <p:oleObj name="Equation" r:id="rId6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5412" y="5181600"/>
                        <a:ext cx="2051050" cy="5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209550" y="4503003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b</a:t>
            </a: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ranch flow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model</a:t>
            </a:r>
            <a:endParaRPr lang="en-US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" name="Left Brace 2"/>
          <p:cNvSpPr/>
          <p:nvPr/>
        </p:nvSpPr>
        <p:spPr bwMode="auto">
          <a:xfrm>
            <a:off x="1885950" y="3962400"/>
            <a:ext cx="457200" cy="1905000"/>
          </a:xfrm>
          <a:prstGeom prst="leftBrac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363261"/>
              </p:ext>
            </p:extLst>
          </p:nvPr>
        </p:nvGraphicFramePr>
        <p:xfrm>
          <a:off x="2720975" y="4038600"/>
          <a:ext cx="3984625" cy="907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867" name="Equation" r:id="rId8" imgW="5016500" imgH="1143000" progId="Equation.3">
                  <p:embed/>
                </p:oleObj>
              </mc:Choice>
              <mc:Fallback>
                <p:oleObj name="Equation" r:id="rId8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0975" y="4038600"/>
                        <a:ext cx="3984625" cy="907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436034"/>
              </p:ext>
            </p:extLst>
          </p:nvPr>
        </p:nvGraphicFramePr>
        <p:xfrm>
          <a:off x="1546225" y="1560513"/>
          <a:ext cx="493077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868" name="Equation" r:id="rId10" imgW="5981700" imgH="2044700" progId="Equation.3">
                  <p:embed/>
                </p:oleObj>
              </mc:Choice>
              <mc:Fallback>
                <p:oleObj name="Equation" r:id="rId10" imgW="5981700" imgH="204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46225" y="1560513"/>
                        <a:ext cx="4930775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67000" y="5943600"/>
            <a:ext cx="42450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nonconvex</a:t>
            </a:r>
            <a:r>
              <a:rPr lang="en-US" sz="3200" dirty="0" smtClean="0">
                <a:solidFill>
                  <a:srgbClr val="FF0000"/>
                </a:solidFill>
              </a:rPr>
              <a:t> (quadratic)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8077200" cy="838200"/>
          </a:xfrm>
        </p:spPr>
        <p:txBody>
          <a:bodyPr/>
          <a:lstStyle/>
          <a:p>
            <a:r>
              <a:rPr lang="en-US" dirty="0" smtClean="0"/>
              <a:t>Summary: OPF </a:t>
            </a:r>
            <a:r>
              <a:rPr lang="en-US" sz="2400" dirty="0" smtClean="0"/>
              <a:t>(branch flow model)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6430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66175"/>
              </p:ext>
            </p:extLst>
          </p:nvPr>
        </p:nvGraphicFramePr>
        <p:xfrm>
          <a:off x="304800" y="2103120"/>
          <a:ext cx="8534400" cy="254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990600"/>
                <a:gridCol w="29718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relaxation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proposed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analyzed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Jabr</a:t>
                      </a:r>
                      <a:r>
                        <a:rPr lang="en-US" dirty="0" smtClean="0"/>
                        <a:t> 2006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Bai</a:t>
                      </a:r>
                      <a:r>
                        <a:rPr lang="en-US" dirty="0" smtClean="0"/>
                        <a:t> et al 2008 EPES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Lavaei</a:t>
                      </a:r>
                      <a:r>
                        <a:rPr lang="en-US" dirty="0" smtClean="0"/>
                        <a:t>, Low 2012 TPS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Chordal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Bai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Wei</a:t>
                      </a:r>
                      <a:r>
                        <a:rPr lang="en-US" dirty="0" smtClean="0"/>
                        <a:t> 2011 EPES</a:t>
                      </a:r>
                    </a:p>
                    <a:p>
                      <a:pPr algn="ctr"/>
                      <a:r>
                        <a:rPr lang="en-US" dirty="0" err="1" smtClean="0"/>
                        <a:t>Jabr</a:t>
                      </a:r>
                      <a:r>
                        <a:rPr lang="en-US" dirty="0" smtClean="0"/>
                        <a:t> 2012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Molzahn</a:t>
                      </a:r>
                      <a:r>
                        <a:rPr lang="en-US" dirty="0" smtClean="0"/>
                        <a:t> et al 2013 TPS</a:t>
                      </a:r>
                    </a:p>
                    <a:p>
                      <a:pPr algn="ctr"/>
                      <a:r>
                        <a:rPr lang="en-US" dirty="0" smtClean="0"/>
                        <a:t>Bose</a:t>
                      </a:r>
                      <a:r>
                        <a:rPr lang="en-US" baseline="0" dirty="0" smtClean="0"/>
                        <a:t> et al 2014 TAC</a:t>
                      </a:r>
                      <a:endParaRPr lang="en-US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BFM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 et al 2011 SGC</a:t>
                      </a:r>
                    </a:p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, Low 2013 TPS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 et al 2011 SGC</a:t>
                      </a:r>
                    </a:p>
                    <a:p>
                      <a:pPr algn="ctr"/>
                      <a:r>
                        <a:rPr lang="en-US" dirty="0" err="1" smtClean="0"/>
                        <a:t>Farivar</a:t>
                      </a:r>
                      <a:r>
                        <a:rPr lang="en-US" dirty="0" smtClean="0"/>
                        <a:t>, Low 2013 TPS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6172200"/>
            <a:ext cx="8458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764"/>
            <a:r>
              <a:rPr lang="en-US" sz="1700" dirty="0" smtClean="0">
                <a:solidFill>
                  <a:srgbClr val="0000FF"/>
                </a:solidFill>
              </a:rPr>
              <a:t>Low. Convex relaxation of OPF (I, II), IEEE Trans Control of Network Systems, 2014</a:t>
            </a:r>
            <a:endParaRPr lang="en-US" sz="17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371600"/>
            <a:ext cx="447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Convex relaxations of OPF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61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80488"/>
              </p:ext>
            </p:extLst>
          </p:nvPr>
        </p:nvGraphicFramePr>
        <p:xfrm>
          <a:off x="457200" y="2971800"/>
          <a:ext cx="1903413" cy="475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89" name="Equation" r:id="rId4" imgW="2286000" imgH="571500" progId="Equation.3">
                  <p:embed/>
                </p:oleObj>
              </mc:Choice>
              <mc:Fallback>
                <p:oleObj name="Equation" r:id="rId4" imgW="22860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2971800"/>
                        <a:ext cx="1903413" cy="475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Branch flow model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00600" y="1143000"/>
            <a:ext cx="247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SOCP relaxation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4800" y="1143000"/>
            <a:ext cx="2716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Branch flow model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675121"/>
              </p:ext>
            </p:extLst>
          </p:nvPr>
        </p:nvGraphicFramePr>
        <p:xfrm>
          <a:off x="371475" y="1838325"/>
          <a:ext cx="3971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90" name="Equation" r:id="rId6" imgW="5016500" imgH="1143000" progId="Equation.3">
                  <p:embed/>
                </p:oleObj>
              </mc:Choice>
              <mc:Fallback>
                <p:oleObj name="Equation" r:id="rId6" imgW="50165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475" y="1838325"/>
                        <a:ext cx="3971925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7-Point Star 16"/>
          <p:cNvSpPr/>
          <p:nvPr/>
        </p:nvSpPr>
        <p:spPr>
          <a:xfrm>
            <a:off x="914400" y="5562600"/>
            <a:ext cx="1290416" cy="1200019"/>
          </a:xfrm>
          <a:prstGeom prst="star7">
            <a:avLst/>
          </a:prstGeom>
          <a:solidFill>
            <a:srgbClr val="A6A6A6"/>
          </a:solidFill>
          <a:ln w="28575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33842"/>
              </p:ext>
            </p:extLst>
          </p:nvPr>
        </p:nvGraphicFramePr>
        <p:xfrm>
          <a:off x="1371600" y="5988050"/>
          <a:ext cx="3333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91" name="Equation" r:id="rId8" imgW="368300" imgH="368300" progId="Equation.3">
                  <p:embed/>
                </p:oleObj>
              </mc:Choice>
              <mc:Fallback>
                <p:oleObj name="Equation" r:id="rId8" imgW="368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1600" y="5988050"/>
                        <a:ext cx="333375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711062"/>
              </p:ext>
            </p:extLst>
          </p:nvPr>
        </p:nvGraphicFramePr>
        <p:xfrm>
          <a:off x="152400" y="4879541"/>
          <a:ext cx="2819400" cy="435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92" name="Equation" r:id="rId10" imgW="3683000" imgH="546100" progId="Equation.3">
                  <p:embed/>
                </p:oleObj>
              </mc:Choice>
              <mc:Fallback>
                <p:oleObj name="Equation" r:id="rId10" imgW="36830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400" y="4879541"/>
                        <a:ext cx="2819400" cy="43527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581400" y="2743200"/>
            <a:ext cx="5410200" cy="3092450"/>
            <a:chOff x="3581400" y="2743200"/>
            <a:chExt cx="5410200" cy="3092450"/>
          </a:xfrm>
        </p:grpSpPr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5440505"/>
                </p:ext>
              </p:extLst>
            </p:nvPr>
          </p:nvGraphicFramePr>
          <p:xfrm>
            <a:off x="4838700" y="3886200"/>
            <a:ext cx="4152900" cy="1949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693" name="Equation" r:id="rId12" imgW="5245100" imgH="2463800" progId="Equation.3">
                    <p:embed/>
                  </p:oleObj>
                </mc:Choice>
                <mc:Fallback>
                  <p:oleObj name="Equation" r:id="rId12" imgW="5245100" imgH="24638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38700" y="3886200"/>
                          <a:ext cx="4152900" cy="1949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>
              <a:off x="3581400" y="2743200"/>
              <a:ext cx="1219200" cy="114300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101060"/>
              </p:ext>
            </p:extLst>
          </p:nvPr>
        </p:nvGraphicFramePr>
        <p:xfrm>
          <a:off x="442912" y="3752850"/>
          <a:ext cx="13858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94" name="Equation" r:id="rId14" imgW="1663700" imgH="635000" progId="Equation.3">
                  <p:embed/>
                </p:oleObj>
              </mc:Choice>
              <mc:Fallback>
                <p:oleObj name="Equation" r:id="rId14" imgW="16637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2912" y="3752850"/>
                        <a:ext cx="1385888" cy="528638"/>
                      </a:xfrm>
                      <a:prstGeom prst="rect">
                        <a:avLst/>
                      </a:prstGeom>
                      <a:noFill/>
                      <a:ln w="57150" cmpd="sng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064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1_Profile">
  <a:themeElements>
    <a:clrScheme name="5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5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127616</TotalTime>
  <Words>4697</Words>
  <Application>Microsoft Macintosh PowerPoint</Application>
  <PresentationFormat>On-screen Show (4:3)</PresentationFormat>
  <Paragraphs>1287</Paragraphs>
  <Slides>154</Slides>
  <Notes>137</Notes>
  <HiddenSlides>18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6" baseType="lpstr">
      <vt:lpstr>11_Profile</vt:lpstr>
      <vt:lpstr>Equation</vt:lpstr>
      <vt:lpstr>Semidefinite Relaxations  of OPF</vt:lpstr>
      <vt:lpstr>Acknowledgment</vt:lpstr>
      <vt:lpstr>Optimal power flow (OPF)</vt:lpstr>
      <vt:lpstr>Optimal power flow (OPF)</vt:lpstr>
      <vt:lpstr>Outline</vt:lpstr>
      <vt:lpstr>Outline</vt:lpstr>
      <vt:lpstr>Mathematical preliminaries</vt:lpstr>
      <vt:lpstr>Convex optimization</vt:lpstr>
      <vt:lpstr>Convex optimization</vt:lpstr>
      <vt:lpstr>Convex optimization</vt:lpstr>
      <vt:lpstr>2nd order cone program (SOCP)</vt:lpstr>
      <vt:lpstr>SOCP in rotated form</vt:lpstr>
      <vt:lpstr>Semidefinite program (SDP)</vt:lpstr>
      <vt:lpstr>Linear program</vt:lpstr>
      <vt:lpstr>Linear program</vt:lpstr>
      <vt:lpstr>Linear program</vt:lpstr>
      <vt:lpstr>Linear program</vt:lpstr>
      <vt:lpstr>Linear program</vt:lpstr>
      <vt:lpstr>Semidefinite program (SDP)</vt:lpstr>
      <vt:lpstr>Semidefinite program (SDP)</vt:lpstr>
      <vt:lpstr>PSD cones are convex</vt:lpstr>
      <vt:lpstr>Semidefinite program (SDP)</vt:lpstr>
      <vt:lpstr>Semidefinite program (SDP)</vt:lpstr>
      <vt:lpstr>Mathematical preliminaries</vt:lpstr>
      <vt:lpstr>QCQP</vt:lpstr>
      <vt:lpstr>QCQP</vt:lpstr>
      <vt:lpstr>QCQP</vt:lpstr>
      <vt:lpstr>QCQP</vt:lpstr>
      <vt:lpstr>QCQP</vt:lpstr>
      <vt:lpstr>Semidefinite program (SDP)</vt:lpstr>
      <vt:lpstr>Preview: solution strategy</vt:lpstr>
      <vt:lpstr>SOCP in rotated form</vt:lpstr>
      <vt:lpstr>Recap: QCQP, SDP, SOCP</vt:lpstr>
      <vt:lpstr>Mathematical preliminaries</vt:lpstr>
      <vt:lpstr>Graphs</vt:lpstr>
      <vt:lpstr>Partial matrices</vt:lpstr>
      <vt:lpstr>Example</vt:lpstr>
      <vt:lpstr>Example</vt:lpstr>
      <vt:lpstr>Example</vt:lpstr>
      <vt:lpstr>Partial matrices</vt:lpstr>
      <vt:lpstr>Matrix completion</vt:lpstr>
      <vt:lpstr>Feasible set</vt:lpstr>
      <vt:lpstr>Feasible set</vt:lpstr>
      <vt:lpstr>Feasible set</vt:lpstr>
      <vt:lpstr>Feasible set</vt:lpstr>
      <vt:lpstr>Example</vt:lpstr>
      <vt:lpstr>Example</vt:lpstr>
      <vt:lpstr>Feasible set</vt:lpstr>
      <vt:lpstr>Example</vt:lpstr>
      <vt:lpstr>Chordal relaxation</vt:lpstr>
      <vt:lpstr>Example</vt:lpstr>
      <vt:lpstr>Chordal relaxation</vt:lpstr>
      <vt:lpstr>Chordal relaxation</vt:lpstr>
      <vt:lpstr>Chordal relaxation</vt:lpstr>
      <vt:lpstr>Chordal relaxation</vt:lpstr>
      <vt:lpstr>Outline</vt:lpstr>
      <vt:lpstr>Bus injection model</vt:lpstr>
      <vt:lpstr>Bus injection model</vt:lpstr>
      <vt:lpstr>OPF: bus injection model</vt:lpstr>
      <vt:lpstr>OPF: bus injection model</vt:lpstr>
      <vt:lpstr>Summary: OPF (bus injection model)</vt:lpstr>
      <vt:lpstr>Other features</vt:lpstr>
      <vt:lpstr>Literature</vt:lpstr>
      <vt:lpstr>Basic idea</vt:lpstr>
      <vt:lpstr>Feasible set &amp; SDP</vt:lpstr>
      <vt:lpstr>Equivalent feasible sets</vt:lpstr>
      <vt:lpstr>Feasible set</vt:lpstr>
      <vt:lpstr>Feasible set</vt:lpstr>
      <vt:lpstr>Example</vt:lpstr>
      <vt:lpstr>Feasible sets</vt:lpstr>
      <vt:lpstr>Feasible sets</vt:lpstr>
      <vt:lpstr>Equivalent feasible sets </vt:lpstr>
      <vt:lpstr>Equivalent feasible sets </vt:lpstr>
      <vt:lpstr>Equivalent feasible sets </vt:lpstr>
      <vt:lpstr>Equivalent feasible sets </vt:lpstr>
      <vt:lpstr>Cycle condition</vt:lpstr>
      <vt:lpstr>Equivalent feasible sets</vt:lpstr>
      <vt:lpstr>Equivalent feasible sets</vt:lpstr>
      <vt:lpstr>Equivalent feasible sets </vt:lpstr>
      <vt:lpstr>Relaxations</vt:lpstr>
      <vt:lpstr>Relaxations</vt:lpstr>
      <vt:lpstr>Convex relaxations</vt:lpstr>
      <vt:lpstr>Recap: convex relaxations</vt:lpstr>
      <vt:lpstr>Recap: convex relaxations</vt:lpstr>
      <vt:lpstr>Examples</vt:lpstr>
      <vt:lpstr>Without PS: SDP vs SOCP</vt:lpstr>
      <vt:lpstr>Examples</vt:lpstr>
      <vt:lpstr>SOCP more efficient than SDP</vt:lpstr>
      <vt:lpstr>Outline</vt:lpstr>
      <vt:lpstr>Branch flow model </vt:lpstr>
      <vt:lpstr>Branch flow model</vt:lpstr>
      <vt:lpstr>Branch flow model</vt:lpstr>
      <vt:lpstr>Recap</vt:lpstr>
      <vt:lpstr>Equivalence</vt:lpstr>
      <vt:lpstr>OPF: branch flow model</vt:lpstr>
      <vt:lpstr>OPF: branch flow model</vt:lpstr>
      <vt:lpstr>Summary: OPF (branch flow model)</vt:lpstr>
      <vt:lpstr>Literature</vt:lpstr>
      <vt:lpstr>Branch flow model</vt:lpstr>
      <vt:lpstr>Branch flow model</vt:lpstr>
      <vt:lpstr>Branch flow model</vt:lpstr>
      <vt:lpstr>Branch flow model</vt:lpstr>
      <vt:lpstr>Cycle condition</vt:lpstr>
      <vt:lpstr>BFM: SOCP relaxation of OPF</vt:lpstr>
      <vt:lpstr>Equivalence</vt:lpstr>
      <vt:lpstr>BFM for radial networks</vt:lpstr>
      <vt:lpstr>PowerPoint Presentation</vt:lpstr>
      <vt:lpstr>PowerPoint Presentation</vt:lpstr>
      <vt:lpstr>PowerPoint Presentation</vt:lpstr>
      <vt:lpstr>OPF: extensions</vt:lpstr>
      <vt:lpstr>Digression:  Branch flow model  for radial networks </vt:lpstr>
      <vt:lpstr>BFM for radial networks</vt:lpstr>
      <vt:lpstr>Lin DistFlow for radial networks</vt:lpstr>
      <vt:lpstr>Lin DistFlow for radial networks</vt:lpstr>
      <vt:lpstr>Outline</vt:lpstr>
      <vt:lpstr>Exact relaxation</vt:lpstr>
      <vt:lpstr>PowerPoint Presentation</vt:lpstr>
      <vt:lpstr>Summary of sufficient conds</vt:lpstr>
      <vt:lpstr>1.  QCQP over tree</vt:lpstr>
      <vt:lpstr>1.  Linear separability</vt:lpstr>
      <vt:lpstr>Implication on OPF</vt:lpstr>
      <vt:lpstr>2. Voltage upper bounds</vt:lpstr>
      <vt:lpstr>2. Voltage upper bounds</vt:lpstr>
      <vt:lpstr>2. Voltage upper bounds</vt:lpstr>
      <vt:lpstr>2. Voltage upper bounds</vt:lpstr>
      <vt:lpstr>2. Voltage upper bounds</vt:lpstr>
      <vt:lpstr>3. Voltage angles</vt:lpstr>
      <vt:lpstr>3. Voltage angles </vt:lpstr>
      <vt:lpstr>Mesh networks with phase shifter</vt:lpstr>
      <vt:lpstr>Mesh networks with phase shifter</vt:lpstr>
      <vt:lpstr>Convexification of mesh networks</vt:lpstr>
      <vt:lpstr>Cycle condition</vt:lpstr>
      <vt:lpstr>Convexification of mesh networks</vt:lpstr>
      <vt:lpstr>Examples</vt:lpstr>
      <vt:lpstr>Examples</vt:lpstr>
      <vt:lpstr>Examples</vt:lpstr>
      <vt:lpstr>Outline</vt:lpstr>
      <vt:lpstr>Distribution systems</vt:lpstr>
      <vt:lpstr>Bus injection model (phase frame)</vt:lpstr>
      <vt:lpstr>Bus injection model (phase frame)</vt:lpstr>
      <vt:lpstr>Admittance matrix </vt:lpstr>
      <vt:lpstr>Admittance matrix (phase frame)</vt:lpstr>
      <vt:lpstr>Single-phase equivalent</vt:lpstr>
      <vt:lpstr>BIM: OPF and relaxations</vt:lpstr>
      <vt:lpstr>BFM for radial: advantages</vt:lpstr>
      <vt:lpstr>BFM for radial</vt:lpstr>
      <vt:lpstr>SOCP relaxation: single phase</vt:lpstr>
      <vt:lpstr>SOCP relaxation: single phase</vt:lpstr>
      <vt:lpstr>SOCP relaxation: multiphase</vt:lpstr>
      <vt:lpstr>SOCP relaxation: multiphase</vt:lpstr>
      <vt:lpstr>Equivalence: multiphase</vt:lpstr>
      <vt:lpstr>Simulation results: multiphase</vt:lpstr>
      <vt:lpstr>Linear approximation in BFM</vt:lpstr>
      <vt:lpstr>Summary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v3</dc:title>
  <dc:creator>Steven Low</dc:creator>
  <cp:lastModifiedBy>S Low</cp:lastModifiedBy>
  <cp:revision>1952</cp:revision>
  <dcterms:created xsi:type="dcterms:W3CDTF">2002-02-06T01:55:12Z</dcterms:created>
  <dcterms:modified xsi:type="dcterms:W3CDTF">2015-01-16T01:25:31Z</dcterms:modified>
</cp:coreProperties>
</file>